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27" r:id="rId2"/>
    <p:sldId id="390" r:id="rId3"/>
    <p:sldId id="392" r:id="rId4"/>
    <p:sldId id="391" r:id="rId5"/>
    <p:sldId id="383" r:id="rId6"/>
    <p:sldId id="384" r:id="rId7"/>
    <p:sldId id="328" r:id="rId8"/>
    <p:sldId id="343" r:id="rId9"/>
    <p:sldId id="379" r:id="rId10"/>
    <p:sldId id="380" r:id="rId11"/>
    <p:sldId id="381" r:id="rId12"/>
    <p:sldId id="349" r:id="rId13"/>
    <p:sldId id="386" r:id="rId14"/>
    <p:sldId id="388" r:id="rId15"/>
    <p:sldId id="389" r:id="rId16"/>
    <p:sldId id="341" r:id="rId17"/>
    <p:sldId id="362" r:id="rId18"/>
    <p:sldId id="260" r:id="rId19"/>
    <p:sldId id="263" r:id="rId20"/>
    <p:sldId id="271" r:id="rId21"/>
    <p:sldId id="272" r:id="rId22"/>
    <p:sldId id="270" r:id="rId23"/>
    <p:sldId id="269" r:id="rId24"/>
    <p:sldId id="275" r:id="rId25"/>
    <p:sldId id="289" r:id="rId26"/>
    <p:sldId id="280" r:id="rId27"/>
    <p:sldId id="288" r:id="rId2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1AFB4C-05D4-451A-13B6-4BECEEC28901}" v="20" dt="2025-11-25T13:04:23.050"/>
    <p1510:client id="{A258C9A0-433F-EB40-3851-0FF3988379E7}" v="188" dt="2025-11-24T09:01:53.8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B200FB-3826-4AA2-9E9B-FF3F2468D758}" type="datetimeFigureOut">
              <a:t>25.11.2025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BD41E-7BA6-4FDB-86B6-52EE7278E4C8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4199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25.11.2025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25.11.2025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25.11.2025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25.11.2025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25.11.2025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25.11.2025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25.11.2025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25.11.2025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25.11.2025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25.11.2025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25.11.2025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25.11.2025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89467-71C1-323D-C4E2-83CFDAFFD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A2660D2-7668-15A2-0060-65A224ACE2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896" y="247029"/>
            <a:ext cx="1945790" cy="320638"/>
          </a:xfr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CBBBA66-ACD6-0A13-4B3C-EA9685120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87171"/>
            <a:ext cx="12192000" cy="17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8BE28419-455F-2B09-01F3-D71DE86727BD}"/>
              </a:ext>
            </a:extLst>
          </p:cNvPr>
          <p:cNvSpPr txBox="1"/>
          <p:nvPr/>
        </p:nvSpPr>
        <p:spPr>
          <a:xfrm>
            <a:off x="2831363" y="1290660"/>
            <a:ext cx="749746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>
                <a:solidFill>
                  <a:srgbClr val="E6058F"/>
                </a:solidFill>
                <a:latin typeface="Lato"/>
                <a:ea typeface="Calibri"/>
                <a:cs typeface="Lato"/>
              </a:rPr>
              <a:t>Zastosowanie Oświetlenia </a:t>
            </a:r>
            <a:br>
              <a:rPr lang="pl-PL" sz="2800" b="1">
                <a:solidFill>
                  <a:srgbClr val="E6058F"/>
                </a:solidFill>
                <a:latin typeface="Lato"/>
                <a:ea typeface="Calibri"/>
                <a:cs typeface="Lato"/>
              </a:rPr>
            </a:br>
            <a:r>
              <a:rPr lang="pl-PL" sz="2800" b="1">
                <a:solidFill>
                  <a:srgbClr val="E6058F"/>
                </a:solidFill>
                <a:latin typeface="Lato"/>
                <a:ea typeface="Calibri"/>
                <a:cs typeface="Lato"/>
              </a:rPr>
              <a:t>Oświetlenie Awaryjne </a:t>
            </a:r>
            <a:br>
              <a:rPr lang="pl-PL" sz="2800" b="1">
                <a:solidFill>
                  <a:srgbClr val="E6058F"/>
                </a:solidFill>
                <a:latin typeface="Lato"/>
                <a:ea typeface="Calibri"/>
                <a:cs typeface="Lato"/>
              </a:rPr>
            </a:br>
            <a:r>
              <a:rPr lang="pl-PL" sz="2800" b="1">
                <a:solidFill>
                  <a:srgbClr val="E6058F"/>
                </a:solidFill>
                <a:latin typeface="Lato"/>
                <a:ea typeface="Calibri"/>
                <a:cs typeface="Lato"/>
              </a:rPr>
              <a:t>PN-EN 1838 / nowelizacja normy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30BF435-496F-7CD2-4BF1-307E36421F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9151"/>
          <a:stretch/>
        </p:blipFill>
        <p:spPr>
          <a:xfrm>
            <a:off x="0" y="-129730"/>
            <a:ext cx="12192000" cy="6816901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42DC8E5C-32FC-9B2A-6E75-0D56CB5D3720}"/>
              </a:ext>
            </a:extLst>
          </p:cNvPr>
          <p:cNvSpPr txBox="1"/>
          <p:nvPr/>
        </p:nvSpPr>
        <p:spPr>
          <a:xfrm>
            <a:off x="865095" y="2704089"/>
            <a:ext cx="61587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b="1">
                <a:solidFill>
                  <a:srgbClr val="E6058F"/>
                </a:solidFill>
                <a:latin typeface="Lato"/>
                <a:ea typeface="Calibri"/>
                <a:cs typeface="Lato"/>
              </a:rPr>
              <a:t>Zastosowanie Oświetlenia </a:t>
            </a:r>
          </a:p>
          <a:p>
            <a:br>
              <a:rPr lang="pl-PL" sz="1800" b="1">
                <a:solidFill>
                  <a:srgbClr val="E6058F"/>
                </a:solidFill>
                <a:latin typeface="Lato"/>
                <a:ea typeface="Calibri"/>
                <a:cs typeface="Lato"/>
              </a:rPr>
            </a:br>
            <a:r>
              <a:rPr lang="pl-PL" sz="1800" b="1">
                <a:solidFill>
                  <a:srgbClr val="E6058F"/>
                </a:solidFill>
                <a:latin typeface="Lato"/>
                <a:ea typeface="Calibri"/>
                <a:cs typeface="Lato"/>
              </a:rPr>
              <a:t>Oświetlenie Awaryjne </a:t>
            </a:r>
            <a:br>
              <a:rPr lang="pl-PL" sz="1800" b="1">
                <a:solidFill>
                  <a:srgbClr val="E6058F"/>
                </a:solidFill>
                <a:latin typeface="Lato"/>
                <a:ea typeface="Calibri"/>
                <a:cs typeface="Lato"/>
              </a:rPr>
            </a:br>
            <a:r>
              <a:rPr lang="pl-PL" sz="1800" b="1">
                <a:solidFill>
                  <a:srgbClr val="E6058F"/>
                </a:solidFill>
                <a:latin typeface="Lato"/>
                <a:ea typeface="Calibri"/>
                <a:cs typeface="Lato"/>
              </a:rPr>
              <a:t>PN-EN 1838 / nowelizacja normy</a:t>
            </a:r>
          </a:p>
        </p:txBody>
      </p:sp>
      <p:pic>
        <p:nvPicPr>
          <p:cNvPr id="9" name="Symbol zastępczy zawartości 4">
            <a:extLst>
              <a:ext uri="{FF2B5EF4-FFF2-40B4-BE49-F238E27FC236}">
                <a16:creationId xmlns:a16="http://schemas.microsoft.com/office/drawing/2014/main" id="{3A21442C-EB98-0547-C9CB-806DE2AAD6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553" y="0"/>
            <a:ext cx="1945790" cy="32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28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994D7-5547-5484-ACC9-EFD19348A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7C50A62-CCA7-275B-59AA-336136721F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896" y="247029"/>
            <a:ext cx="1945790" cy="320638"/>
          </a:xfr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583B910-A22D-FF9E-37F7-A7C3D016C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87171"/>
            <a:ext cx="12192000" cy="17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3E2C2A78-7FA1-A949-7F44-5D4901B9DFBF}"/>
              </a:ext>
            </a:extLst>
          </p:cNvPr>
          <p:cNvSpPr txBox="1"/>
          <p:nvPr/>
        </p:nvSpPr>
        <p:spPr>
          <a:xfrm>
            <a:off x="887506" y="893509"/>
            <a:ext cx="10368098" cy="34830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lvl="1"/>
            <a:r>
              <a:rPr lang="pl-PL" sz="2000" b="1" dirty="0">
                <a:solidFill>
                  <a:srgbClr val="2095E2"/>
                </a:solidFill>
                <a:latin typeface="Lato"/>
                <a:ea typeface="Lato"/>
                <a:cs typeface="Lato"/>
              </a:rPr>
              <a:t>Dodatkowe wymagania PN-EN 1838:2025</a:t>
            </a:r>
            <a:endParaRPr lang="en-US" sz="200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0" lvl="1"/>
            <a:r>
              <a:rPr lang="pl-PL" sz="1400" b="1" dirty="0">
                <a:solidFill>
                  <a:srgbClr val="2095E2"/>
                </a:solidFill>
                <a:latin typeface="Lato"/>
                <a:ea typeface="Lato"/>
                <a:cs typeface="Lato"/>
              </a:rPr>
              <a:t>(Punkty o szczególnym znaczeniu)</a:t>
            </a:r>
            <a:endParaRPr lang="pl-PL" dirty="0"/>
          </a:p>
          <a:p>
            <a:pPr marL="0" lvl="1"/>
            <a:endParaRPr lang="pl-PL" sz="1400" b="1">
              <a:solidFill>
                <a:srgbClr val="2095E2"/>
              </a:solidFill>
              <a:latin typeface="Lato"/>
              <a:ea typeface="Lato"/>
              <a:cs typeface="Lato"/>
            </a:endParaRPr>
          </a:p>
          <a:p>
            <a:pPr marL="0" lvl="1"/>
            <a:r>
              <a:rPr lang="pl-PL" sz="1400" b="1" dirty="0">
                <a:solidFill>
                  <a:srgbClr val="E6058F"/>
                </a:solidFill>
                <a:latin typeface="Lato Light"/>
                <a:ea typeface="Lato Light"/>
                <a:cs typeface="Lato Light"/>
              </a:rPr>
              <a:t>Basen</a:t>
            </a:r>
          </a:p>
          <a:p>
            <a:pPr marL="0" lvl="1"/>
            <a:endParaRPr lang="pl-PL" sz="1400" b="1">
              <a:solidFill>
                <a:srgbClr val="2095E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400" dirty="0">
                <a:latin typeface="Lato Light"/>
                <a:ea typeface="Lato Light"/>
                <a:cs typeface="Lato Light"/>
              </a:rPr>
              <a:t>Dla zwiększenia bezpieczeństwa w basenach zaleca się zwiększenie poziomu natężenia oświetlenia awaryjnego do </a:t>
            </a:r>
            <a:r>
              <a:rPr lang="pl-PL" sz="1400" b="1" dirty="0">
                <a:latin typeface="Lato Light"/>
                <a:ea typeface="Lato Light"/>
                <a:cs typeface="Lato Light"/>
              </a:rPr>
              <a:t>5 lx na powierzchni wody</a:t>
            </a:r>
            <a:r>
              <a:rPr lang="pl-PL" sz="1400" dirty="0">
                <a:latin typeface="Lato Light"/>
                <a:ea typeface="Lato Light"/>
                <a:cs typeface="Lato Light"/>
              </a:rPr>
              <a:t> oraz na </a:t>
            </a:r>
            <a:r>
              <a:rPr lang="pl-PL" sz="1400" b="1" dirty="0">
                <a:latin typeface="Lato Light"/>
                <a:ea typeface="Lato Light"/>
                <a:cs typeface="Lato Light"/>
              </a:rPr>
              <a:t>poziomie podłogi</a:t>
            </a:r>
            <a:r>
              <a:rPr lang="pl-PL" sz="1400" dirty="0">
                <a:latin typeface="Lato Light"/>
                <a:ea typeface="Lato Light"/>
                <a:cs typeface="Lato Light"/>
              </a:rPr>
              <a:t> na ciągach komunikacyjnych basenu, oraz otoczenia i </a:t>
            </a:r>
            <a:r>
              <a:rPr lang="pl-PL" sz="1400" b="1" dirty="0">
                <a:latin typeface="Lato Light"/>
                <a:ea typeface="Lato Light"/>
                <a:cs typeface="Lato Light"/>
              </a:rPr>
              <a:t>dojścia do zjeżdżalni</a:t>
            </a:r>
            <a:r>
              <a:rPr lang="pl-PL" sz="1400" dirty="0">
                <a:latin typeface="Lato Light"/>
                <a:ea typeface="Lato Light"/>
                <a:cs typeface="Lato Light"/>
              </a:rPr>
              <a:t> i innych atrakcji.</a:t>
            </a:r>
          </a:p>
          <a:p>
            <a:pPr marL="0" lvl="1">
              <a:lnSpc>
                <a:spcPct val="150000"/>
              </a:lnSpc>
            </a:pPr>
            <a:endParaRPr lang="pl-PL" sz="14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0" lvl="1"/>
            <a:endParaRPr lang="pl" sz="1400">
              <a:solidFill>
                <a:srgbClr val="2095E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1582420" indent="-286385">
              <a:lnSpc>
                <a:spcPct val="100000"/>
              </a:lnSpc>
              <a:spcBef>
                <a:spcPts val="955"/>
              </a:spcBef>
              <a:buFont typeface="Wingdings"/>
              <a:buChar char=""/>
              <a:tabLst>
                <a:tab pos="1582420" algn="l"/>
              </a:tabLst>
            </a:pPr>
            <a:endParaRPr lang="pl-PL" sz="400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89D2D80-F1CC-A582-3AF6-8964355766E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2851085" y="3027185"/>
            <a:ext cx="6489831" cy="365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15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47CA7-D6C5-CD67-5CA1-FD2F90630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191F65C-7F17-BAC8-7344-2BF4227FA2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896" y="247029"/>
            <a:ext cx="1945790" cy="320638"/>
          </a:xfr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1B7FBDE-8C14-94CF-CEB2-012E5C1DE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87171"/>
            <a:ext cx="12192000" cy="17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9B07217B-FFF9-9203-2D13-3FE2FD412F1D}"/>
              </a:ext>
            </a:extLst>
          </p:cNvPr>
          <p:cNvSpPr txBox="1"/>
          <p:nvPr/>
        </p:nvSpPr>
        <p:spPr>
          <a:xfrm>
            <a:off x="249331" y="1236409"/>
            <a:ext cx="5586548" cy="5452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lvl="1"/>
            <a:r>
              <a:rPr lang="pl-PL" sz="2000" b="1" dirty="0">
                <a:solidFill>
                  <a:srgbClr val="2095E2"/>
                </a:solidFill>
                <a:latin typeface="Lato"/>
                <a:ea typeface="Lato"/>
                <a:cs typeface="Lato"/>
              </a:rPr>
              <a:t>Dodatkowe wymagania PN-EN 1838:2025</a:t>
            </a:r>
            <a:endParaRPr lang="en-US" sz="200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0" lvl="1"/>
            <a:r>
              <a:rPr lang="pl-PL" sz="1400" b="1" dirty="0">
                <a:solidFill>
                  <a:srgbClr val="2095E2"/>
                </a:solidFill>
                <a:latin typeface="Lato"/>
                <a:ea typeface="Lato"/>
                <a:cs typeface="Lato"/>
              </a:rPr>
              <a:t>(Punkty o szczególnym znaczeniu)</a:t>
            </a:r>
            <a:endParaRPr lang="pl-PL" dirty="0"/>
          </a:p>
          <a:p>
            <a:pPr marL="0" lvl="1"/>
            <a:endParaRPr lang="pl-PL" sz="1400" b="1">
              <a:solidFill>
                <a:srgbClr val="2095E2"/>
              </a:solidFill>
              <a:latin typeface="Lato"/>
              <a:ea typeface="Lato"/>
              <a:cs typeface="Lato"/>
            </a:endParaRPr>
          </a:p>
          <a:p>
            <a:pPr marL="0" lvl="1"/>
            <a:r>
              <a:rPr lang="pl-PL" sz="1400" b="1" dirty="0">
                <a:solidFill>
                  <a:srgbClr val="E6058F"/>
                </a:solidFill>
                <a:latin typeface="Lato Light"/>
                <a:ea typeface="Lato Light"/>
                <a:cs typeface="Lato Light"/>
              </a:rPr>
              <a:t>Pomieszczenia techniczne, sterownie, rozdzielnie, kotłownie itd.</a:t>
            </a:r>
          </a:p>
          <a:p>
            <a:pPr marL="0" lvl="1"/>
            <a:endParaRPr lang="pl-PL" sz="1400" b="1">
              <a:solidFill>
                <a:srgbClr val="2095E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400" dirty="0">
                <a:latin typeface="Lato Light"/>
                <a:ea typeface="Lato Light"/>
                <a:cs typeface="Lato Light"/>
              </a:rPr>
              <a:t>Oświetlenie awaryjne musi być zapewnione w pomieszczeniach technicznych (generatory, rozdzielnie, maszynownie, sterownie) oraz przy głównym sprzęcie sterującym.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l-PL" sz="1400" dirty="0">
              <a:latin typeface="Lato Light"/>
              <a:ea typeface="Lato Light"/>
              <a:cs typeface="Lato Light"/>
            </a:endParaRP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400" dirty="0">
                <a:latin typeface="Lato Light"/>
                <a:ea typeface="Lato Light"/>
                <a:cs typeface="Lato Light"/>
              </a:rPr>
              <a:t>Natężenie na podłodze: min.</a:t>
            </a:r>
            <a:r>
              <a:rPr lang="pl-PL" sz="1400" b="1" dirty="0">
                <a:latin typeface="Lato Light"/>
                <a:ea typeface="Lato Light"/>
                <a:cs typeface="Lato Light"/>
              </a:rPr>
              <a:t> 0,5 lx.</a:t>
            </a:r>
            <a:endParaRPr lang="pl-PL" b="1" dirty="0"/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l-PL" sz="1400" dirty="0">
              <a:latin typeface="Lato Light"/>
              <a:ea typeface="Lato Light"/>
              <a:cs typeface="Lato Light"/>
            </a:endParaRP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400" dirty="0">
                <a:latin typeface="Lato Light"/>
                <a:ea typeface="Lato Light"/>
                <a:cs typeface="Lato Light"/>
              </a:rPr>
              <a:t>Natężenie na sprzęcie sterującym i rozdzielnicach: min. </a:t>
            </a:r>
            <a:r>
              <a:rPr lang="pl-PL" sz="1400" b="1" dirty="0">
                <a:latin typeface="Lato Light"/>
                <a:ea typeface="Lato Light"/>
                <a:cs typeface="Lato Light"/>
              </a:rPr>
              <a:t>5 lx</a:t>
            </a:r>
            <a:r>
              <a:rPr lang="pl-PL" sz="1400" dirty="0">
                <a:latin typeface="Lato Light"/>
                <a:ea typeface="Lato Light"/>
                <a:cs typeface="Lato Light"/>
              </a:rPr>
              <a:t> w płaszczyźnie zadania wizualnego.</a:t>
            </a:r>
            <a:endParaRPr lang="pl-PL" dirty="0"/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l-PL" sz="1400" dirty="0">
              <a:latin typeface="Lato Light"/>
              <a:ea typeface="Lato Light"/>
              <a:cs typeface="Lato Light"/>
            </a:endParaRPr>
          </a:p>
          <a:p>
            <a:pPr marL="0" lvl="1">
              <a:lnSpc>
                <a:spcPct val="150000"/>
              </a:lnSpc>
            </a:pPr>
            <a:endParaRPr lang="pl-PL" sz="14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0" lvl="1"/>
            <a:endParaRPr lang="pl" sz="1400">
              <a:solidFill>
                <a:srgbClr val="2095E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1582420" indent="-286385">
              <a:lnSpc>
                <a:spcPct val="100000"/>
              </a:lnSpc>
              <a:spcBef>
                <a:spcPts val="955"/>
              </a:spcBef>
              <a:buFont typeface="Wingdings"/>
              <a:buChar char=""/>
              <a:tabLst>
                <a:tab pos="1582420" algn="l"/>
              </a:tabLst>
            </a:pPr>
            <a:endParaRPr lang="pl-PL" sz="400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E4838E0-0966-3DDC-8812-03FF83686C2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6095706" y="1240116"/>
            <a:ext cx="5906089" cy="437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36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002BB-8E65-9DE9-5A8B-86F388883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34A8DD7-C9E6-6CDC-8B42-7B70185540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896" y="247029"/>
            <a:ext cx="1945790" cy="320638"/>
          </a:xfr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474280D-EBBB-56F0-3F5C-02D3F8EAC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87171"/>
            <a:ext cx="12192000" cy="17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5E7A5869-6A8C-CC11-171A-8DABA598BE5C}"/>
              </a:ext>
            </a:extLst>
          </p:cNvPr>
          <p:cNvSpPr txBox="1"/>
          <p:nvPr/>
        </p:nvSpPr>
        <p:spPr>
          <a:xfrm>
            <a:off x="393129" y="866510"/>
            <a:ext cx="6490794" cy="51265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2700" marR="1411605" algn="ctr">
              <a:lnSpc>
                <a:spcPct val="101200"/>
              </a:lnSpc>
              <a:spcBef>
                <a:spcPts val="90"/>
              </a:spcBef>
            </a:pPr>
            <a:r>
              <a:rPr lang="pl-PL" sz="2000" spc="145" dirty="0">
                <a:solidFill>
                  <a:srgbClr val="2095E2"/>
                </a:solidFill>
                <a:latin typeface="Lato Bold"/>
                <a:ea typeface="Lato"/>
                <a:cs typeface="Lato"/>
              </a:rPr>
              <a:t>Znaki</a:t>
            </a:r>
            <a:r>
              <a:rPr lang="pl-PL" sz="2000" spc="-5" dirty="0">
                <a:solidFill>
                  <a:srgbClr val="2095E2"/>
                </a:solidFill>
                <a:latin typeface="Lato Bold"/>
                <a:ea typeface="Lato"/>
                <a:cs typeface="Lato"/>
              </a:rPr>
              <a:t> </a:t>
            </a:r>
            <a:r>
              <a:rPr lang="pl-PL" sz="2000" spc="160" dirty="0">
                <a:solidFill>
                  <a:srgbClr val="2095E2"/>
                </a:solidFill>
                <a:latin typeface="Lato Bold"/>
                <a:ea typeface="Lato"/>
                <a:cs typeface="Lato"/>
              </a:rPr>
              <a:t>bezpieczeństwa</a:t>
            </a:r>
            <a:endParaRPr lang="en-US"/>
          </a:p>
          <a:p>
            <a:pPr marL="12700" marR="1411605">
              <a:lnSpc>
                <a:spcPct val="101200"/>
              </a:lnSpc>
              <a:spcBef>
                <a:spcPts val="90"/>
              </a:spcBef>
            </a:pPr>
            <a:endParaRPr lang="pl-PL" sz="1400" spc="70">
              <a:solidFill>
                <a:srgbClr val="2095E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98450" marR="1411605" indent="-285750">
              <a:lnSpc>
                <a:spcPct val="101200"/>
              </a:lnSpc>
              <a:spcBef>
                <a:spcPts val="90"/>
              </a:spcBef>
              <a:buFont typeface="Wingdings" panose="05000000000000000000" pitchFamily="2" charset="2"/>
              <a:buChar char="§"/>
            </a:pPr>
            <a:endParaRPr lang="pl-PL" sz="1400" spc="70">
              <a:solidFill>
                <a:srgbClr val="2095E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98450" marR="1411605" indent="-285750">
              <a:lnSpc>
                <a:spcPct val="101200"/>
              </a:lnSpc>
              <a:spcBef>
                <a:spcPts val="90"/>
              </a:spcBef>
              <a:buFont typeface="Wingdings" panose="05000000000000000000" pitchFamily="2" charset="2"/>
              <a:buChar char="§"/>
            </a:pPr>
            <a:endParaRPr lang="pl-PL" sz="1400" spc="70" dirty="0">
              <a:solidFill>
                <a:srgbClr val="2095E2"/>
              </a:solidFill>
              <a:latin typeface="Lato"/>
              <a:ea typeface="Lato"/>
              <a:cs typeface="Lato"/>
            </a:endParaRPr>
          </a:p>
          <a:p>
            <a:pPr marL="298450" marR="1411605" indent="-285750">
              <a:lnSpc>
                <a:spcPct val="101200"/>
              </a:lnSpc>
              <a:spcBef>
                <a:spcPts val="90"/>
              </a:spcBef>
              <a:buFont typeface="Wingdings" panose="05000000000000000000" pitchFamily="2" charset="2"/>
              <a:buChar char="§"/>
            </a:pPr>
            <a:endParaRPr lang="pl-PL" sz="1400" spc="70" dirty="0">
              <a:solidFill>
                <a:srgbClr val="2095E2"/>
              </a:solidFill>
              <a:latin typeface="Lato"/>
              <a:ea typeface="Lato"/>
              <a:cs typeface="Lato"/>
            </a:endParaRPr>
          </a:p>
          <a:p>
            <a:pPr marL="298450" indent="-285750">
              <a:lnSpc>
                <a:spcPct val="101200"/>
              </a:lnSpc>
              <a:spcBef>
                <a:spcPts val="90"/>
              </a:spcBef>
              <a:buFont typeface="Wingdings" panose="05000000000000000000" pitchFamily="2" charset="2"/>
              <a:buChar char="§"/>
            </a:pPr>
            <a:r>
              <a:rPr lang="pl-PL" sz="1400" b="1" spc="55" dirty="0">
                <a:latin typeface="Lato Light"/>
                <a:ea typeface="Lato Light"/>
                <a:cs typeface="Lato Light"/>
              </a:rPr>
              <a:t>Widoczność</a:t>
            </a:r>
            <a:r>
              <a:rPr lang="pl-PL" sz="1400" b="1" spc="55" dirty="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:</a:t>
            </a:r>
            <a:r>
              <a:rPr lang="pl-PL" sz="1400" spc="55" dirty="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 </a:t>
            </a:r>
            <a:r>
              <a:rPr lang="pl-PL" sz="1400" spc="55" dirty="0">
                <a:latin typeface="Lato Light"/>
                <a:ea typeface="Lato Light"/>
                <a:cs typeface="Lato Light"/>
              </a:rPr>
              <a:t>znaki bezpieczeństwa muszą być widoczne na całej drodze ewakuacyjnej.</a:t>
            </a:r>
            <a:endParaRPr lang="pl-PL" sz="1400" dirty="0">
              <a:latin typeface="Lato Light"/>
              <a:ea typeface="Lato Light"/>
              <a:cs typeface="Lato Light"/>
            </a:endParaRPr>
          </a:p>
          <a:p>
            <a:pPr marL="298450" indent="-285750">
              <a:lnSpc>
                <a:spcPct val="101200"/>
              </a:lnSpc>
              <a:spcBef>
                <a:spcPts val="90"/>
              </a:spcBef>
              <a:buFont typeface="Wingdings" panose="05000000000000000000" pitchFamily="2" charset="2"/>
              <a:buChar char="§"/>
            </a:pPr>
            <a:endParaRPr lang="pl-PL" sz="1400" spc="55" dirty="0">
              <a:latin typeface="Lato Light"/>
              <a:ea typeface="Lato Light"/>
              <a:cs typeface="Lato Light"/>
            </a:endParaRPr>
          </a:p>
          <a:p>
            <a:pPr marL="298450" indent="-285750">
              <a:lnSpc>
                <a:spcPct val="101200"/>
              </a:lnSpc>
              <a:spcBef>
                <a:spcPts val="90"/>
              </a:spcBef>
              <a:buFont typeface="Wingdings" panose="05000000000000000000" pitchFamily="2" charset="2"/>
              <a:buChar char="§"/>
            </a:pPr>
            <a:r>
              <a:rPr lang="pl-PL" sz="1400" b="1" spc="55" dirty="0">
                <a:latin typeface="Lato Light"/>
                <a:ea typeface="Lato Light"/>
                <a:cs typeface="Lato Light"/>
              </a:rPr>
              <a:t>Tryb pracy:</a:t>
            </a:r>
            <a:r>
              <a:rPr lang="pl-PL" sz="1400" spc="55" dirty="0">
                <a:latin typeface="Lato Light"/>
                <a:ea typeface="Lato Light"/>
                <a:cs typeface="Lato Light"/>
              </a:rPr>
              <a:t> w budynkach </a:t>
            </a:r>
            <a:r>
              <a:rPr lang="pl-PL" sz="1400" b="1" spc="55" dirty="0">
                <a:latin typeface="Lato Light"/>
                <a:ea typeface="Lato Light"/>
                <a:cs typeface="Lato Light"/>
              </a:rPr>
              <a:t>dla osób nieznających układu</a:t>
            </a:r>
            <a:r>
              <a:rPr lang="pl-PL" sz="1400" spc="55" dirty="0">
                <a:latin typeface="Lato Light"/>
                <a:ea typeface="Lato Light"/>
                <a:cs typeface="Lato Light"/>
              </a:rPr>
              <a:t> pomieszczeń znaki działają </a:t>
            </a:r>
            <a:r>
              <a:rPr lang="pl-PL" sz="1400" spc="55" dirty="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w trybie</a:t>
            </a:r>
            <a:r>
              <a:rPr lang="pl-PL" sz="1400" b="1" spc="55" dirty="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 „na jasno”.</a:t>
            </a:r>
            <a:endParaRPr lang="pl-PL" b="1" spc="55">
              <a:solidFill>
                <a:srgbClr val="000000"/>
              </a:solidFill>
              <a:ea typeface="Calibri"/>
              <a:cs typeface="Calibri"/>
            </a:endParaRPr>
          </a:p>
          <a:p>
            <a:pPr marL="298450" indent="-285750">
              <a:lnSpc>
                <a:spcPct val="101200"/>
              </a:lnSpc>
              <a:spcBef>
                <a:spcPts val="90"/>
              </a:spcBef>
              <a:buFont typeface="Wingdings" panose="05000000000000000000" pitchFamily="2" charset="2"/>
              <a:buChar char="§"/>
            </a:pPr>
            <a:endParaRPr lang="pl-PL" sz="1400" spc="55" dirty="0">
              <a:latin typeface="Lato Light"/>
              <a:ea typeface="Lato Light"/>
              <a:cs typeface="Lato Light"/>
            </a:endParaRPr>
          </a:p>
          <a:p>
            <a:pPr marL="298450" indent="-285750">
              <a:lnSpc>
                <a:spcPct val="101200"/>
              </a:lnSpc>
              <a:spcBef>
                <a:spcPts val="90"/>
              </a:spcBef>
              <a:buFont typeface="Wingdings" panose="05000000000000000000" pitchFamily="2" charset="2"/>
              <a:buChar char="§"/>
            </a:pPr>
            <a:r>
              <a:rPr lang="pl-PL" sz="1400" b="1" spc="55" dirty="0">
                <a:latin typeface="Lato Light"/>
                <a:ea typeface="Lato Light"/>
                <a:cs typeface="Lato Light"/>
              </a:rPr>
              <a:t>Normy zgodności:</a:t>
            </a:r>
            <a:r>
              <a:rPr lang="pl-PL" sz="1400" spc="55" dirty="0">
                <a:latin typeface="Lato Light"/>
                <a:ea typeface="Lato Light"/>
                <a:cs typeface="Lato Light"/>
              </a:rPr>
              <a:t> ISO 3863-4 (fotometria) i EN ISO 7010 (projekt).</a:t>
            </a:r>
            <a:endParaRPr lang="pl-PL" spc="55" dirty="0"/>
          </a:p>
          <a:p>
            <a:pPr marL="298450" indent="-285750">
              <a:lnSpc>
                <a:spcPct val="101200"/>
              </a:lnSpc>
              <a:spcBef>
                <a:spcPts val="90"/>
              </a:spcBef>
              <a:buFont typeface="Wingdings" panose="05000000000000000000" pitchFamily="2" charset="2"/>
              <a:buChar char="§"/>
              <a:tabLst>
                <a:tab pos="1582420" algn="l"/>
              </a:tabLst>
            </a:pPr>
            <a:endParaRPr lang="pl-PL" sz="1400" spc="55" dirty="0">
              <a:latin typeface="Lato Light"/>
              <a:ea typeface="Lato Light"/>
              <a:cs typeface="Lato Light"/>
            </a:endParaRPr>
          </a:p>
          <a:p>
            <a:pPr marL="298450" indent="-285750">
              <a:lnSpc>
                <a:spcPct val="101200"/>
              </a:lnSpc>
              <a:spcBef>
                <a:spcPts val="90"/>
              </a:spcBef>
              <a:buFont typeface="Wingdings" panose="05000000000000000000" pitchFamily="2" charset="2"/>
              <a:buChar char="§"/>
              <a:tabLst>
                <a:tab pos="1582420" algn="l"/>
              </a:tabLst>
            </a:pPr>
            <a:r>
              <a:rPr lang="pl-PL" sz="1400" b="1" spc="55" dirty="0">
                <a:latin typeface="Lato Light"/>
                <a:ea typeface="Lato Light"/>
                <a:cs typeface="Lato Light"/>
              </a:rPr>
              <a:t>Umiejscowienie:</a:t>
            </a:r>
            <a:r>
              <a:rPr lang="pl-PL" sz="1400" spc="55" dirty="0">
                <a:latin typeface="Lato Light"/>
                <a:ea typeface="Lato Light"/>
                <a:cs typeface="Lato Light"/>
              </a:rPr>
              <a:t> co najmniej </a:t>
            </a:r>
            <a:r>
              <a:rPr lang="pl-PL" sz="1400" b="1" spc="55" dirty="0">
                <a:latin typeface="Lato Light"/>
                <a:ea typeface="Lato Light"/>
                <a:cs typeface="Lato Light"/>
              </a:rPr>
              <a:t>2 m nad podłogą</a:t>
            </a:r>
            <a:r>
              <a:rPr lang="pl-PL" sz="1400" spc="55" dirty="0">
                <a:latin typeface="Lato Light"/>
                <a:ea typeface="Lato Light"/>
                <a:cs typeface="Lato Light"/>
              </a:rPr>
              <a:t>, z wyjątkami (np. na zewnątrz, w miejscach bezpiecznych, na klatkach schodowych, w budynkach zabytkowych itp.).</a:t>
            </a:r>
            <a:endParaRPr lang="pl-PL" dirty="0"/>
          </a:p>
          <a:p>
            <a:pPr marL="298450" marR="1411605" indent="-285750">
              <a:lnSpc>
                <a:spcPct val="101200"/>
              </a:lnSpc>
              <a:spcBef>
                <a:spcPts val="90"/>
              </a:spcBef>
              <a:buFont typeface="Wingdings" panose="05000000000000000000" pitchFamily="2" charset="2"/>
              <a:buChar char="§"/>
              <a:tabLst>
                <a:tab pos="1582420" algn="l"/>
              </a:tabLst>
            </a:pPr>
            <a:endParaRPr lang="pl-PL" sz="1400" spc="55" dirty="0">
              <a:solidFill>
                <a:srgbClr val="000000"/>
              </a:solidFill>
              <a:latin typeface="Lato Light"/>
              <a:ea typeface="Lato Light"/>
              <a:cs typeface="Lato Light"/>
            </a:endParaRPr>
          </a:p>
          <a:p>
            <a:pPr marL="1296035">
              <a:spcBef>
                <a:spcPts val="955"/>
              </a:spcBef>
              <a:tabLst>
                <a:tab pos="1582420" algn="l"/>
              </a:tabLst>
            </a:pPr>
            <a:endParaRPr lang="pl-PL" sz="1400" spc="160">
              <a:solidFill>
                <a:srgbClr val="E6058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296035">
              <a:spcBef>
                <a:spcPts val="955"/>
              </a:spcBef>
              <a:tabLst>
                <a:tab pos="1582420" algn="l"/>
              </a:tabLst>
            </a:pPr>
            <a:endParaRPr lang="pl-PL" sz="4000">
              <a:solidFill>
                <a:srgbClr val="E6058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object 6">
            <a:extLst>
              <a:ext uri="{FF2B5EF4-FFF2-40B4-BE49-F238E27FC236}">
                <a16:creationId xmlns:a16="http://schemas.microsoft.com/office/drawing/2014/main" id="{E0E724A3-7656-6130-C9E3-2BDC0D2669A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3800" y="1042799"/>
            <a:ext cx="432435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528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2C1B7-7249-0C1A-47EB-F3A656028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AFAC68B-1EBD-E85C-3EE7-2403D86D9E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896" y="247029"/>
            <a:ext cx="1945790" cy="320638"/>
          </a:xfr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7F79370-6895-F66D-4951-C0534889B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87171"/>
            <a:ext cx="12192000" cy="17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9F8123CD-8991-A7C6-E9A6-F7FA56524C34}"/>
              </a:ext>
            </a:extLst>
          </p:cNvPr>
          <p:cNvSpPr txBox="1"/>
          <p:nvPr/>
        </p:nvSpPr>
        <p:spPr>
          <a:xfrm>
            <a:off x="193103" y="961760"/>
            <a:ext cx="7233450" cy="5188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2700" marR="1411605">
              <a:lnSpc>
                <a:spcPct val="101200"/>
              </a:lnSpc>
              <a:spcBef>
                <a:spcPts val="90"/>
              </a:spcBef>
            </a:pPr>
            <a:r>
              <a:rPr lang="pl-PL" sz="2000" spc="145" dirty="0">
                <a:solidFill>
                  <a:srgbClr val="2095E2"/>
                </a:solidFill>
                <a:latin typeface="Lato Bold"/>
                <a:ea typeface="Lato"/>
                <a:cs typeface="Lato"/>
              </a:rPr>
              <a:t>Znaki bezpieczeństwa</a:t>
            </a:r>
          </a:p>
          <a:p>
            <a:pPr marL="12700" marR="1411605">
              <a:lnSpc>
                <a:spcPct val="101200"/>
              </a:lnSpc>
              <a:spcBef>
                <a:spcPts val="90"/>
              </a:spcBef>
            </a:pPr>
            <a:endParaRPr lang="pl-PL" spc="160">
              <a:solidFill>
                <a:srgbClr val="2095E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2700" marR="1411605">
              <a:lnSpc>
                <a:spcPct val="101200"/>
              </a:lnSpc>
              <a:spcBef>
                <a:spcPts val="90"/>
              </a:spcBef>
            </a:pPr>
            <a:endParaRPr lang="pl-PL" sz="1400" spc="70">
              <a:solidFill>
                <a:srgbClr val="2095E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2700">
              <a:lnSpc>
                <a:spcPct val="101200"/>
              </a:lnSpc>
              <a:spcBef>
                <a:spcPts val="90"/>
              </a:spcBef>
            </a:pPr>
            <a:r>
              <a:rPr lang="pl-PL" sz="1400" b="1" spc="70" dirty="0">
                <a:latin typeface="Lato Light"/>
                <a:ea typeface="Lato Light"/>
                <a:cs typeface="Lato Light"/>
              </a:rPr>
              <a:t>Adaptacyjne znaki bezpieczeństwa </a:t>
            </a:r>
            <a:r>
              <a:rPr lang="pl-PL" sz="1400" spc="70" dirty="0">
                <a:latin typeface="Lato Light"/>
                <a:ea typeface="Lato Light"/>
                <a:cs typeface="Lato Light"/>
              </a:rPr>
              <a:t>– nowa definicja w normie:</a:t>
            </a:r>
          </a:p>
          <a:p>
            <a:pPr marL="12700">
              <a:lnSpc>
                <a:spcPct val="101200"/>
              </a:lnSpc>
              <a:spcBef>
                <a:spcPts val="90"/>
              </a:spcBef>
            </a:pPr>
            <a:endParaRPr lang="pl-PL" sz="1400" spc="70" dirty="0">
              <a:latin typeface="Lato Light"/>
              <a:ea typeface="Lato Light"/>
              <a:cs typeface="Lato Light"/>
            </a:endParaRPr>
          </a:p>
          <a:p>
            <a:pPr marL="298450" indent="-285750">
              <a:lnSpc>
                <a:spcPct val="101200"/>
              </a:lnSpc>
              <a:spcBef>
                <a:spcPts val="90"/>
              </a:spcBef>
              <a:buFont typeface="Wingdings"/>
              <a:buChar char="§"/>
            </a:pPr>
            <a:r>
              <a:rPr lang="pl-PL" sz="1400" spc="70" dirty="0">
                <a:latin typeface="Lato Light"/>
                <a:ea typeface="Lato Light"/>
                <a:cs typeface="Lato Light"/>
              </a:rPr>
              <a:t>Są to wewnętrznie podświetlane znaki ewakuacyjne, które współpracują z oprawami oświetleniowymi.</a:t>
            </a:r>
          </a:p>
          <a:p>
            <a:pPr marL="298450" indent="-285750">
              <a:lnSpc>
                <a:spcPct val="101200"/>
              </a:lnSpc>
              <a:spcBef>
                <a:spcPts val="90"/>
              </a:spcBef>
              <a:buFont typeface="Wingdings"/>
              <a:buChar char="§"/>
            </a:pPr>
            <a:endParaRPr lang="pl-PL" sz="1400" spc="70" dirty="0">
              <a:latin typeface="Lato Light"/>
              <a:ea typeface="Lato Light"/>
              <a:cs typeface="Lato Light"/>
            </a:endParaRPr>
          </a:p>
          <a:p>
            <a:pPr marL="298450" indent="-285750">
              <a:lnSpc>
                <a:spcPct val="101200"/>
              </a:lnSpc>
              <a:spcBef>
                <a:spcPts val="90"/>
              </a:spcBef>
              <a:buFont typeface="Wingdings"/>
              <a:buChar char="§"/>
            </a:pPr>
            <a:r>
              <a:rPr lang="pl-PL" sz="1400" spc="70" dirty="0">
                <a:latin typeface="Lato Light"/>
                <a:ea typeface="Lato Light"/>
                <a:cs typeface="Lato Light"/>
              </a:rPr>
              <a:t>Mogą zmieniać wyświetlane informacje, np.: wskazać alternatywną drogę ewakuacyjną, poinformować, że dana droga jest zamknięta lub niedostępna.</a:t>
            </a:r>
          </a:p>
          <a:p>
            <a:pPr marL="298450" indent="-285750">
              <a:lnSpc>
                <a:spcPct val="101200"/>
              </a:lnSpc>
              <a:spcBef>
                <a:spcPts val="90"/>
              </a:spcBef>
              <a:buFont typeface="Wingdings"/>
              <a:buChar char="§"/>
            </a:pPr>
            <a:endParaRPr lang="pl-PL" sz="1400" spc="70" dirty="0">
              <a:latin typeface="Lato Light"/>
              <a:ea typeface="Lato Light"/>
              <a:cs typeface="Lato Light"/>
            </a:endParaRPr>
          </a:p>
          <a:p>
            <a:pPr marL="298450" indent="-285750">
              <a:lnSpc>
                <a:spcPct val="101200"/>
              </a:lnSpc>
              <a:spcBef>
                <a:spcPts val="90"/>
              </a:spcBef>
              <a:buFont typeface="Wingdings"/>
              <a:buChar char="§"/>
            </a:pPr>
            <a:r>
              <a:rPr lang="pl-PL" sz="1400" spc="70" dirty="0">
                <a:latin typeface="Lato Light"/>
                <a:ea typeface="Lato Light"/>
                <a:cs typeface="Lato Light"/>
              </a:rPr>
              <a:t>W skrócie: to inteligentne, podświetlane znaki, które dostosowują komunikat do sytuacji.</a:t>
            </a:r>
          </a:p>
          <a:p>
            <a:pPr marL="12700" marR="1411605">
              <a:lnSpc>
                <a:spcPct val="101200"/>
              </a:lnSpc>
              <a:spcBef>
                <a:spcPts val="90"/>
              </a:spcBef>
            </a:pPr>
            <a:endParaRPr lang="pl-PL" sz="1400" spc="70" dirty="0">
              <a:solidFill>
                <a:srgbClr val="E6058F"/>
              </a:solidFill>
              <a:latin typeface="Lato Light"/>
              <a:ea typeface="Lato Light"/>
              <a:cs typeface="Lato Light"/>
            </a:endParaRPr>
          </a:p>
          <a:p>
            <a:pPr marL="12700" marR="1411605">
              <a:lnSpc>
                <a:spcPct val="101200"/>
              </a:lnSpc>
              <a:spcBef>
                <a:spcPts val="90"/>
              </a:spcBef>
            </a:pPr>
            <a:endParaRPr lang="pl-PL" sz="1400" spc="7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12700" marR="1411605">
              <a:lnSpc>
                <a:spcPct val="101200"/>
              </a:lnSpc>
              <a:spcBef>
                <a:spcPts val="90"/>
              </a:spcBef>
            </a:pPr>
            <a:r>
              <a:rPr lang="pl-PL" sz="1400" spc="70" dirty="0">
                <a:latin typeface="Lato Light"/>
                <a:ea typeface="Lato Light"/>
                <a:cs typeface="Lato Light"/>
              </a:rPr>
              <a:t>Można zastosować jako uzupełniające awaryjne oświetlenie ewakuacyjne.</a:t>
            </a:r>
          </a:p>
          <a:p>
            <a:pPr marL="1296035">
              <a:lnSpc>
                <a:spcPct val="100000"/>
              </a:lnSpc>
              <a:spcBef>
                <a:spcPts val="955"/>
              </a:spcBef>
              <a:tabLst>
                <a:tab pos="1582420" algn="l"/>
              </a:tabLst>
            </a:pPr>
            <a:endParaRPr lang="pl-PL" sz="1400" spc="160">
              <a:solidFill>
                <a:srgbClr val="E6058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296035">
              <a:lnSpc>
                <a:spcPct val="100000"/>
              </a:lnSpc>
              <a:spcBef>
                <a:spcPts val="955"/>
              </a:spcBef>
              <a:tabLst>
                <a:tab pos="1582420" algn="l"/>
              </a:tabLst>
            </a:pPr>
            <a:endParaRPr lang="pl-PL" sz="4000">
              <a:solidFill>
                <a:srgbClr val="E6058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26" name="Picture 2" descr="Adaptacyjny system oświetlenia awaryjnego | Bezpieczna ewakuacja  przeciwpożarowa | Rozwiązania dla budynków | Eaton">
            <a:extLst>
              <a:ext uri="{FF2B5EF4-FFF2-40B4-BE49-F238E27FC236}">
                <a16:creationId xmlns:a16="http://schemas.microsoft.com/office/drawing/2014/main" id="{644F1BCF-3FB8-E2F6-DFB3-F297EAC17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893" y="963203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076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2BF14-3539-02DC-7BFD-900A611C6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BDC34FF-E673-AB57-184C-9CD9CD5495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896" y="247029"/>
            <a:ext cx="1945790" cy="320638"/>
          </a:xfr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C5250DA-9873-B575-D275-67CF9EF6F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87171"/>
            <a:ext cx="12192000" cy="17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0776F8F7-9D7C-4720-6588-7C7C6740E0D0}"/>
              </a:ext>
            </a:extLst>
          </p:cNvPr>
          <p:cNvSpPr txBox="1"/>
          <p:nvPr/>
        </p:nvSpPr>
        <p:spPr>
          <a:xfrm>
            <a:off x="736027" y="1190360"/>
            <a:ext cx="10114225" cy="51313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2700" marR="1411605">
              <a:lnSpc>
                <a:spcPct val="101200"/>
              </a:lnSpc>
              <a:spcBef>
                <a:spcPts val="90"/>
              </a:spcBef>
            </a:pPr>
            <a:r>
              <a:rPr lang="pl-PL" sz="2000" spc="145" dirty="0">
                <a:solidFill>
                  <a:srgbClr val="2095E2"/>
                </a:solidFill>
                <a:latin typeface="Lato Bold"/>
                <a:ea typeface="Lato"/>
                <a:cs typeface="Lato"/>
              </a:rPr>
              <a:t>PN EN 1838:2025  Czas działania opraw (załącznik A)</a:t>
            </a:r>
          </a:p>
          <a:p>
            <a:pPr marL="12700" marR="1411605">
              <a:lnSpc>
                <a:spcPct val="101200"/>
              </a:lnSpc>
              <a:spcBef>
                <a:spcPts val="90"/>
              </a:spcBef>
            </a:pPr>
            <a:endParaRPr lang="pl-PL" spc="160">
              <a:solidFill>
                <a:srgbClr val="2095E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2700">
              <a:lnSpc>
                <a:spcPct val="150000"/>
              </a:lnSpc>
              <a:spcBef>
                <a:spcPts val="815"/>
              </a:spcBef>
              <a:tabLst>
                <a:tab pos="241300" algn="l"/>
              </a:tabLst>
            </a:pPr>
            <a:r>
              <a:rPr lang="pl-PL" sz="1400" spc="170" dirty="0">
                <a:latin typeface="Lato Light"/>
                <a:ea typeface="Lato Light"/>
                <a:cs typeface="Lato Light"/>
              </a:rPr>
              <a:t>Dodatkowo załącznik A zawiera tabelę określającą zalecane długości czasu działania oświetlenia awaryjnego. Wydłużony czas rekomendowany jest między innymi dla:</a:t>
            </a:r>
          </a:p>
          <a:p>
            <a:pPr marL="755650" lvl="1" indent="-285750">
              <a:lnSpc>
                <a:spcPct val="150000"/>
              </a:lnSpc>
              <a:spcBef>
                <a:spcPts val="815"/>
              </a:spcBef>
              <a:buFont typeface="Wingdings" panose="05000000000000000000" pitchFamily="2" charset="2"/>
              <a:buChar char="§"/>
              <a:tabLst>
                <a:tab pos="241300" algn="l"/>
              </a:tabLst>
            </a:pPr>
            <a:r>
              <a:rPr lang="pl-PL" sz="1400" spc="170" dirty="0">
                <a:latin typeface="Lato Light"/>
                <a:ea typeface="Lato Light"/>
                <a:cs typeface="Lato Light"/>
              </a:rPr>
              <a:t>Hal widowiskowych (3h);</a:t>
            </a:r>
          </a:p>
          <a:p>
            <a:pPr marL="755650" lvl="1" indent="-285750">
              <a:lnSpc>
                <a:spcPct val="150000"/>
              </a:lnSpc>
              <a:spcBef>
                <a:spcPts val="815"/>
              </a:spcBef>
              <a:buFont typeface="Wingdings" panose="05000000000000000000" pitchFamily="2" charset="2"/>
              <a:buChar char="§"/>
              <a:tabLst>
                <a:tab pos="241300" algn="l"/>
              </a:tabLst>
            </a:pPr>
            <a:r>
              <a:rPr lang="pl-PL" sz="1400" spc="170" dirty="0">
                <a:latin typeface="Lato Light"/>
                <a:ea typeface="Lato Light"/>
                <a:cs typeface="Lato Light"/>
              </a:rPr>
              <a:t>Szpitali (3h) - dla szpitali bez zasilania zapasowego podtrzymującego oświetlenie rezerwowe przez min. 24h czas działania opraw awaryjnych to min. 24h;</a:t>
            </a:r>
            <a:endParaRPr lang="pl-PL"/>
          </a:p>
          <a:p>
            <a:pPr marL="755650" lvl="1" indent="-285750">
              <a:lnSpc>
                <a:spcPct val="150000"/>
              </a:lnSpc>
              <a:spcBef>
                <a:spcPts val="815"/>
              </a:spcBef>
              <a:buFont typeface="Wingdings" panose="05000000000000000000" pitchFamily="2" charset="2"/>
              <a:buChar char="§"/>
              <a:tabLst>
                <a:tab pos="241300" algn="l"/>
              </a:tabLst>
            </a:pPr>
            <a:r>
              <a:rPr lang="pl-PL" sz="1400" spc="170" dirty="0">
                <a:latin typeface="Lato Light"/>
                <a:ea typeface="Lato Light"/>
                <a:cs typeface="Lato Light"/>
              </a:rPr>
              <a:t>Spa, ośrodków terapii, leczenia (3h);</a:t>
            </a:r>
            <a:endParaRPr lang="pl-PL"/>
          </a:p>
          <a:p>
            <a:pPr marL="755650" lvl="1" indent="-285750">
              <a:lnSpc>
                <a:spcPct val="150000"/>
              </a:lnSpc>
              <a:spcBef>
                <a:spcPts val="815"/>
              </a:spcBef>
              <a:buFont typeface="Wingdings" panose="05000000000000000000" pitchFamily="2" charset="2"/>
              <a:buChar char="§"/>
              <a:tabLst>
                <a:tab pos="241300" algn="l"/>
              </a:tabLst>
            </a:pPr>
            <a:r>
              <a:rPr lang="pl-PL" sz="1400" spc="170" dirty="0">
                <a:latin typeface="Lato Light"/>
                <a:ea typeface="Lato Light"/>
                <a:cs typeface="Lato Light"/>
              </a:rPr>
              <a:t>Hoteli, obiektów zakwaterowania (3h);</a:t>
            </a:r>
            <a:endParaRPr lang="pl-PL"/>
          </a:p>
          <a:p>
            <a:pPr marL="755650" lvl="1" indent="-285750">
              <a:lnSpc>
                <a:spcPct val="150000"/>
              </a:lnSpc>
              <a:spcBef>
                <a:spcPts val="815"/>
              </a:spcBef>
              <a:buFont typeface="Wingdings" panose="05000000000000000000" pitchFamily="2" charset="2"/>
              <a:buChar char="§"/>
              <a:tabLst>
                <a:tab pos="241300" algn="l"/>
              </a:tabLst>
            </a:pPr>
            <a:r>
              <a:rPr lang="pl-PL" sz="1400" spc="170" dirty="0">
                <a:latin typeface="Lato Light"/>
                <a:ea typeface="Lato Light"/>
                <a:cs typeface="Lato Light"/>
              </a:rPr>
              <a:t>Parkingów zamkniętych oraz podziemnych (3h);</a:t>
            </a:r>
            <a:endParaRPr lang="pl-PL"/>
          </a:p>
          <a:p>
            <a:pPr marL="755650" lvl="1" indent="-285750">
              <a:lnSpc>
                <a:spcPct val="150000"/>
              </a:lnSpc>
              <a:spcBef>
                <a:spcPts val="815"/>
              </a:spcBef>
              <a:buFont typeface="Wingdings" panose="05000000000000000000" pitchFamily="2" charset="2"/>
              <a:buChar char="§"/>
              <a:tabLst>
                <a:tab pos="241300" algn="l"/>
              </a:tabLst>
            </a:pPr>
            <a:r>
              <a:rPr lang="pl-PL" sz="1400" spc="170" dirty="0">
                <a:latin typeface="Lato Light"/>
                <a:ea typeface="Lato Light"/>
                <a:cs typeface="Lato Light"/>
              </a:rPr>
              <a:t>Lotnisk, dworców kolejowych (3h);</a:t>
            </a:r>
            <a:endParaRPr lang="pl-PL"/>
          </a:p>
          <a:p>
            <a:pPr marL="755650" lvl="1" indent="-285750">
              <a:lnSpc>
                <a:spcPct val="150000"/>
              </a:lnSpc>
              <a:spcBef>
                <a:spcPts val="815"/>
              </a:spcBef>
              <a:buFont typeface="Wingdings" panose="05000000000000000000" pitchFamily="2" charset="2"/>
              <a:buChar char="§"/>
              <a:tabLst>
                <a:tab pos="241300" algn="l"/>
              </a:tabLst>
            </a:pPr>
            <a:r>
              <a:rPr lang="pl-PL" sz="1400" spc="170" dirty="0">
                <a:latin typeface="Lato Light"/>
                <a:ea typeface="Lato Light"/>
                <a:cs typeface="Lato Light"/>
              </a:rPr>
              <a:t>Budynków wysokościowych - powyżej siedmiu pięter (3h).</a:t>
            </a:r>
            <a:endParaRPr lang="pl-PL"/>
          </a:p>
          <a:p>
            <a:pPr marL="469900" lvl="1">
              <a:lnSpc>
                <a:spcPct val="150000"/>
              </a:lnSpc>
              <a:spcBef>
                <a:spcPts val="815"/>
              </a:spcBef>
              <a:tabLst>
                <a:tab pos="241300" algn="l"/>
              </a:tabLst>
            </a:pPr>
            <a:endParaRPr lang="pl-PL" sz="1400" spc="17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600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F3610-1B40-4617-C744-B38789F87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421EAC7-B032-696D-8580-97DC90083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896" y="247029"/>
            <a:ext cx="1945790" cy="320638"/>
          </a:xfr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D663CF2-376F-460F-C386-D2F0FEE64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87171"/>
            <a:ext cx="12192000" cy="17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4572E8BC-6462-C06D-C5B6-6989553CF6C8}"/>
              </a:ext>
            </a:extLst>
          </p:cNvPr>
          <p:cNvSpPr txBox="1"/>
          <p:nvPr/>
        </p:nvSpPr>
        <p:spPr>
          <a:xfrm>
            <a:off x="736027" y="1190360"/>
            <a:ext cx="10114225" cy="43877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2700" marR="1411605">
              <a:lnSpc>
                <a:spcPct val="101200"/>
              </a:lnSpc>
              <a:spcBef>
                <a:spcPts val="90"/>
              </a:spcBef>
            </a:pPr>
            <a:r>
              <a:rPr lang="pl-PL" sz="2000" spc="145" dirty="0">
                <a:solidFill>
                  <a:srgbClr val="2095E2"/>
                </a:solidFill>
                <a:latin typeface="Lato Bold"/>
                <a:ea typeface="Lato Bold"/>
                <a:cs typeface="Lato Bold"/>
              </a:rPr>
              <a:t>PN EN 1838:2025</a:t>
            </a:r>
            <a:r>
              <a:rPr lang="pl-PL" sz="2000" spc="145" dirty="0">
                <a:solidFill>
                  <a:srgbClr val="2095E2"/>
                </a:solidFill>
                <a:latin typeface="Lato Bold"/>
                <a:ea typeface="Lato"/>
                <a:cs typeface="Lato"/>
              </a:rPr>
              <a:t>  Czas działania opraw (załącznik A)</a:t>
            </a:r>
            <a:endParaRPr lang="en-US" dirty="0"/>
          </a:p>
          <a:p>
            <a:pPr marL="12700" marR="1411605">
              <a:lnSpc>
                <a:spcPct val="101200"/>
              </a:lnSpc>
              <a:spcBef>
                <a:spcPts val="90"/>
              </a:spcBef>
            </a:pPr>
            <a:endParaRPr lang="pl-PL" spc="160">
              <a:solidFill>
                <a:srgbClr val="2095E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2700">
              <a:lnSpc>
                <a:spcPct val="150000"/>
              </a:lnSpc>
              <a:spcBef>
                <a:spcPts val="815"/>
              </a:spcBef>
              <a:tabLst>
                <a:tab pos="241300" algn="l"/>
              </a:tabLst>
            </a:pPr>
            <a:r>
              <a:rPr lang="pl-PL" sz="1400" spc="170" dirty="0">
                <a:latin typeface="Lato Light"/>
                <a:ea typeface="Lato Light"/>
                <a:cs typeface="Lato Light"/>
              </a:rPr>
              <a:t>Dodatkowo jeżeli ewakuacja nie zostanie rozpoczęta od razu po zaniku zasilania, czas działania opraw należy zwiększyć do 3 h dla:</a:t>
            </a:r>
          </a:p>
          <a:p>
            <a:pPr marL="298450" indent="-285750">
              <a:lnSpc>
                <a:spcPct val="150000"/>
              </a:lnSpc>
              <a:spcBef>
                <a:spcPts val="815"/>
              </a:spcBef>
              <a:buFont typeface="Wingdings" panose="05000000000000000000" pitchFamily="2" charset="2"/>
              <a:buChar char="§"/>
              <a:tabLst>
                <a:tab pos="241300" algn="l"/>
              </a:tabLst>
            </a:pPr>
            <a:r>
              <a:rPr lang="pl-PL" sz="1400" spc="170" dirty="0">
                <a:latin typeface="Lato Light"/>
                <a:ea typeface="Lato Light"/>
                <a:cs typeface="Lato Light"/>
              </a:rPr>
              <a:t>Teatrów, kin, hal widowiskowych (pomijając bud. tymczasowe);</a:t>
            </a:r>
          </a:p>
          <a:p>
            <a:pPr marL="298450" indent="-285750">
              <a:lnSpc>
                <a:spcPct val="150000"/>
              </a:lnSpc>
              <a:spcBef>
                <a:spcPts val="815"/>
              </a:spcBef>
              <a:buFont typeface="Wingdings" panose="05000000000000000000" pitchFamily="2" charset="2"/>
              <a:buChar char="§"/>
              <a:tabLst>
                <a:tab pos="241300" algn="l"/>
              </a:tabLst>
            </a:pPr>
            <a:r>
              <a:rPr lang="pl-PL" sz="1400" spc="170" dirty="0">
                <a:latin typeface="Lato Light"/>
                <a:ea typeface="Lato Light"/>
                <a:cs typeface="Lato Light"/>
              </a:rPr>
              <a:t>Szkół;</a:t>
            </a:r>
          </a:p>
          <a:p>
            <a:pPr marL="298450" indent="-285750">
              <a:lnSpc>
                <a:spcPct val="150000"/>
              </a:lnSpc>
              <a:spcBef>
                <a:spcPts val="815"/>
              </a:spcBef>
              <a:buFont typeface="Wingdings" panose="05000000000000000000" pitchFamily="2" charset="2"/>
              <a:buChar char="§"/>
              <a:tabLst>
                <a:tab pos="241300" algn="l"/>
              </a:tabLst>
            </a:pPr>
            <a:r>
              <a:rPr lang="pl-PL" sz="1400" spc="170" dirty="0">
                <a:latin typeface="Lato Light"/>
                <a:ea typeface="Lato Light"/>
                <a:cs typeface="Lato Light"/>
              </a:rPr>
              <a:t>Miejsc pracy;</a:t>
            </a:r>
          </a:p>
          <a:p>
            <a:pPr marL="298450" indent="-285750">
              <a:lnSpc>
                <a:spcPct val="150000"/>
              </a:lnSpc>
              <a:spcBef>
                <a:spcPts val="815"/>
              </a:spcBef>
              <a:buFont typeface="Wingdings" panose="05000000000000000000" pitchFamily="2" charset="2"/>
              <a:buChar char="§"/>
              <a:tabLst>
                <a:tab pos="241300" algn="l"/>
              </a:tabLst>
            </a:pPr>
            <a:r>
              <a:rPr lang="pl-PL" sz="1400" spc="170" dirty="0">
                <a:latin typeface="Lato Light"/>
                <a:ea typeface="Lato Light"/>
                <a:cs typeface="Lato Light"/>
              </a:rPr>
              <a:t>Obiektów sportowych.</a:t>
            </a:r>
          </a:p>
          <a:p>
            <a:pPr marL="298450" indent="-285750">
              <a:lnSpc>
                <a:spcPct val="150000"/>
              </a:lnSpc>
              <a:spcBef>
                <a:spcPts val="815"/>
              </a:spcBef>
              <a:buFont typeface="Wingdings" panose="05000000000000000000" pitchFamily="2" charset="2"/>
              <a:buChar char="§"/>
              <a:tabLst>
                <a:tab pos="241300" algn="l"/>
              </a:tabLst>
            </a:pPr>
            <a:endParaRPr lang="pl-PL" sz="1400" spc="170" dirty="0">
              <a:latin typeface="Lato Light"/>
              <a:ea typeface="Lato Light"/>
              <a:cs typeface="Lato Light"/>
            </a:endParaRPr>
          </a:p>
          <a:p>
            <a:pPr marL="298450" indent="-285750">
              <a:lnSpc>
                <a:spcPct val="150000"/>
              </a:lnSpc>
              <a:spcBef>
                <a:spcPts val="815"/>
              </a:spcBef>
              <a:buFont typeface="Wingdings" panose="05000000000000000000" pitchFamily="2" charset="2"/>
              <a:buChar char="§"/>
              <a:tabLst>
                <a:tab pos="241300" algn="l"/>
              </a:tabLst>
            </a:pPr>
            <a:endParaRPr lang="pl-PL" sz="1400" spc="170" dirty="0">
              <a:latin typeface="Lato Light"/>
              <a:ea typeface="Lato Light"/>
              <a:cs typeface="Lato Light"/>
            </a:endParaRPr>
          </a:p>
          <a:p>
            <a:pPr marL="12700">
              <a:lnSpc>
                <a:spcPct val="150000"/>
              </a:lnSpc>
              <a:spcBef>
                <a:spcPts val="815"/>
              </a:spcBef>
              <a:tabLst>
                <a:tab pos="241300" algn="l"/>
              </a:tabLst>
            </a:pPr>
            <a:r>
              <a:rPr lang="pl-PL" sz="1400" spc="170" dirty="0">
                <a:solidFill>
                  <a:srgbClr val="E6058F"/>
                </a:solidFill>
                <a:latin typeface="Lato Light"/>
                <a:ea typeface="Lato Light"/>
                <a:cs typeface="Lato Light"/>
              </a:rPr>
              <a:t>*W załącznikach A i B powielono wymagania określone w normie PN-EN 50172:2025</a:t>
            </a:r>
          </a:p>
        </p:txBody>
      </p:sp>
    </p:spTree>
    <p:extLst>
      <p:ext uri="{BB962C8B-B14F-4D97-AF65-F5344CB8AC3E}">
        <p14:creationId xmlns:p14="http://schemas.microsoft.com/office/powerpoint/2010/main" val="1490564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C38B2-9FE4-B2F4-DA71-1DA6A81D7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BE7B0AC-249E-9919-A3D1-E3E92F9722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896" y="247029"/>
            <a:ext cx="1945790" cy="320638"/>
          </a:xfr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A99E35D-2C7F-BFD6-C2B8-765049D29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87171"/>
            <a:ext cx="12192000" cy="17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490F6BDB-0F8F-1E6B-720E-F45ACE906B73}"/>
              </a:ext>
            </a:extLst>
          </p:cNvPr>
          <p:cNvSpPr txBox="1"/>
          <p:nvPr/>
        </p:nvSpPr>
        <p:spPr>
          <a:xfrm>
            <a:off x="811130" y="861400"/>
            <a:ext cx="6324038" cy="43166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9250" marR="167640" indent="-286385">
              <a:lnSpc>
                <a:spcPct val="101099"/>
              </a:lnSpc>
              <a:spcBef>
                <a:spcPts val="90"/>
              </a:spcBef>
              <a:buFont typeface="Arial"/>
              <a:buChar char="•"/>
              <a:tabLst>
                <a:tab pos="349250" algn="l"/>
              </a:tabLst>
            </a:pPr>
            <a:endParaRPr lang="pl-PL" sz="1400">
              <a:solidFill>
                <a:srgbClr val="2095E2"/>
              </a:solidFill>
              <a:latin typeface="Cambria Math"/>
              <a:cs typeface="Cambria Math"/>
            </a:endParaRPr>
          </a:p>
          <a:p>
            <a:pPr marL="62865" marR="167640">
              <a:lnSpc>
                <a:spcPct val="101099"/>
              </a:lnSpc>
              <a:spcBef>
                <a:spcPts val="90"/>
              </a:spcBef>
              <a:tabLst>
                <a:tab pos="349250" algn="l"/>
              </a:tabLst>
            </a:pPr>
            <a:r>
              <a:rPr lang="pl-PL" b="1" dirty="0">
                <a:solidFill>
                  <a:srgbClr val="2095E2"/>
                </a:solidFill>
                <a:latin typeface="Lato"/>
                <a:ea typeface="Lato"/>
                <a:cs typeface="Lato"/>
              </a:rPr>
              <a:t>Oświetlenie strefy otwartej</a:t>
            </a:r>
          </a:p>
          <a:p>
            <a:pPr marL="62865" marR="167640">
              <a:lnSpc>
                <a:spcPct val="101099"/>
              </a:lnSpc>
              <a:spcBef>
                <a:spcPts val="90"/>
              </a:spcBef>
              <a:tabLst>
                <a:tab pos="349250" algn="l"/>
              </a:tabLst>
            </a:pPr>
            <a:endParaRPr lang="pl-PL" sz="1400">
              <a:solidFill>
                <a:srgbClr val="2095E2"/>
              </a:solidFill>
              <a:latin typeface="Cambria Math"/>
              <a:cs typeface="Cambria Math"/>
            </a:endParaRPr>
          </a:p>
          <a:p>
            <a:pPr marL="349250" marR="167640" indent="-286385">
              <a:lnSpc>
                <a:spcPct val="101099"/>
              </a:lnSpc>
              <a:spcBef>
                <a:spcPts val="90"/>
              </a:spcBef>
              <a:buFont typeface="Arial"/>
              <a:buChar char="•"/>
              <a:tabLst>
                <a:tab pos="349250" algn="l"/>
              </a:tabLst>
            </a:pPr>
            <a:endParaRPr lang="pl-PL" sz="1400">
              <a:solidFill>
                <a:srgbClr val="2095E2"/>
              </a:solidFill>
              <a:latin typeface="Cambria Math"/>
              <a:cs typeface="Cambria Math"/>
            </a:endParaRPr>
          </a:p>
          <a:p>
            <a:pPr marL="349250" marR="167640" indent="-286385">
              <a:lnSpc>
                <a:spcPct val="150000"/>
              </a:lnSpc>
              <a:spcBef>
                <a:spcPts val="90"/>
              </a:spcBef>
              <a:buFont typeface="Wingdings" panose="05000000000000000000" pitchFamily="2" charset="2"/>
              <a:buChar char="§"/>
              <a:tabLst>
                <a:tab pos="349250" algn="l"/>
              </a:tabLst>
            </a:pPr>
            <a:r>
              <a:rPr lang="pl-PL" sz="1400" spc="130" dirty="0">
                <a:latin typeface="Lato Light"/>
                <a:ea typeface="Lato Light"/>
                <a:cs typeface="Lato Light"/>
              </a:rPr>
              <a:t>Oświetlenie powinno działać co najmniej 1 h.</a:t>
            </a:r>
          </a:p>
          <a:p>
            <a:pPr marL="349250" marR="167640" indent="-286385">
              <a:lnSpc>
                <a:spcPct val="150000"/>
              </a:lnSpc>
              <a:spcBef>
                <a:spcPts val="90"/>
              </a:spcBef>
              <a:buFont typeface="Wingdings" panose="05000000000000000000" pitchFamily="2" charset="2"/>
              <a:buChar char="§"/>
              <a:tabLst>
                <a:tab pos="349250" algn="l"/>
              </a:tabLst>
            </a:pPr>
            <a:r>
              <a:rPr lang="pl-PL" sz="1400" spc="130" dirty="0">
                <a:latin typeface="Lato Light"/>
                <a:ea typeface="Lato Light"/>
                <a:cs typeface="Lato Light"/>
              </a:rPr>
              <a:t>W pomieszczeniach zagrożonych wystąpieniem paniki.</a:t>
            </a:r>
          </a:p>
          <a:p>
            <a:pPr marL="349250" marR="167640" indent="-286385">
              <a:lnSpc>
                <a:spcPct val="150000"/>
              </a:lnSpc>
              <a:spcBef>
                <a:spcPts val="90"/>
              </a:spcBef>
              <a:buFont typeface="Wingdings" panose="05000000000000000000" pitchFamily="2" charset="2"/>
              <a:buChar char="§"/>
              <a:tabLst>
                <a:tab pos="349250" algn="l"/>
              </a:tabLst>
            </a:pPr>
            <a:r>
              <a:rPr lang="pl-PL" sz="1400" dirty="0">
                <a:latin typeface="Lato Light"/>
                <a:ea typeface="Lato Light"/>
                <a:cs typeface="Lato Light"/>
              </a:rPr>
              <a:t>𝐸</a:t>
            </a:r>
            <a:r>
              <a:rPr lang="pl-PL" sz="1400" baseline="-15669" dirty="0">
                <a:latin typeface="Lato Light"/>
                <a:ea typeface="Lato Light"/>
                <a:cs typeface="Lato Light"/>
              </a:rPr>
              <a:t>𝑀𝐼𝑁</a:t>
            </a:r>
            <a:r>
              <a:rPr lang="pl-PL" sz="1400" spc="367" baseline="-15669" dirty="0">
                <a:latin typeface="Lato Light"/>
                <a:ea typeface="Lato Light"/>
                <a:cs typeface="Lato Light"/>
              </a:rPr>
              <a:t> </a:t>
            </a:r>
            <a:r>
              <a:rPr lang="pl-PL" sz="1400" spc="95" dirty="0">
                <a:latin typeface="Lato Light"/>
                <a:ea typeface="Lato Light"/>
                <a:cs typeface="Lato Light"/>
              </a:rPr>
              <a:t>na</a:t>
            </a:r>
            <a:r>
              <a:rPr lang="pl-PL" sz="1400" spc="-15" dirty="0">
                <a:latin typeface="Lato Light"/>
                <a:ea typeface="Lato Light"/>
                <a:cs typeface="Lato Light"/>
              </a:rPr>
              <a:t> </a:t>
            </a:r>
            <a:r>
              <a:rPr lang="pl-PL" sz="1400" spc="55" dirty="0">
                <a:latin typeface="Lato Light"/>
                <a:ea typeface="Lato Light"/>
                <a:cs typeface="Lato Light"/>
              </a:rPr>
              <a:t>poziomie</a:t>
            </a:r>
            <a:r>
              <a:rPr lang="pl-PL" sz="1400" spc="-5" dirty="0">
                <a:latin typeface="Lato Light"/>
                <a:ea typeface="Lato Light"/>
                <a:cs typeface="Lato Light"/>
              </a:rPr>
              <a:t> </a:t>
            </a:r>
            <a:r>
              <a:rPr lang="pl-PL" sz="1400" spc="50" dirty="0">
                <a:latin typeface="Lato Light"/>
                <a:ea typeface="Lato Light"/>
                <a:cs typeface="Lato Light"/>
              </a:rPr>
              <a:t>podłogi</a:t>
            </a:r>
            <a:r>
              <a:rPr lang="pl-PL" sz="1400" spc="-65" dirty="0">
                <a:latin typeface="Lato Light"/>
                <a:ea typeface="Lato Light"/>
                <a:cs typeface="Lato Light"/>
              </a:rPr>
              <a:t> </a:t>
            </a:r>
            <a:r>
              <a:rPr lang="pl-PL" sz="1400" dirty="0">
                <a:latin typeface="Lato Light"/>
                <a:ea typeface="Lato Light"/>
                <a:cs typeface="Lato Light"/>
              </a:rPr>
              <a:t>strefy</a:t>
            </a:r>
            <a:r>
              <a:rPr lang="pl-PL" sz="1400" spc="-30" dirty="0">
                <a:latin typeface="Lato Light"/>
                <a:ea typeface="Lato Light"/>
                <a:cs typeface="Lato Light"/>
              </a:rPr>
              <a:t> </a:t>
            </a:r>
            <a:r>
              <a:rPr lang="pl-PL" sz="1400" spc="-10" dirty="0">
                <a:latin typeface="Lato Light"/>
                <a:ea typeface="Lato Light"/>
                <a:cs typeface="Lato Light"/>
              </a:rPr>
              <a:t>otwartej </a:t>
            </a:r>
            <a:r>
              <a:rPr lang="pl-PL" sz="1400" spc="70" dirty="0">
                <a:latin typeface="Lato Light"/>
                <a:ea typeface="Lato Light"/>
                <a:cs typeface="Lato Light"/>
              </a:rPr>
              <a:t>nie</a:t>
            </a:r>
            <a:r>
              <a:rPr lang="pl-PL" sz="1400" spc="-95" dirty="0">
                <a:latin typeface="Lato Light"/>
                <a:ea typeface="Lato Light"/>
                <a:cs typeface="Lato Light"/>
              </a:rPr>
              <a:t> </a:t>
            </a:r>
            <a:r>
              <a:rPr lang="pl-PL" sz="1400" spc="45" dirty="0">
                <a:latin typeface="Lato Light"/>
                <a:ea typeface="Lato Light"/>
                <a:cs typeface="Lato Light"/>
              </a:rPr>
              <a:t>powinno</a:t>
            </a:r>
            <a:r>
              <a:rPr lang="pl-PL" sz="1400" spc="-80" dirty="0">
                <a:latin typeface="Lato Light"/>
                <a:ea typeface="Lato Light"/>
                <a:cs typeface="Lato Light"/>
              </a:rPr>
              <a:t> </a:t>
            </a:r>
            <a:r>
              <a:rPr lang="pl-PL" sz="1400" spc="90" dirty="0">
                <a:latin typeface="Lato Light"/>
                <a:ea typeface="Lato Light"/>
                <a:cs typeface="Lato Light"/>
              </a:rPr>
              <a:t>być</a:t>
            </a:r>
            <a:r>
              <a:rPr lang="pl-PL" sz="1400" spc="-10" dirty="0">
                <a:latin typeface="Lato Light"/>
                <a:ea typeface="Lato Light"/>
                <a:cs typeface="Lato Light"/>
              </a:rPr>
              <a:t> </a:t>
            </a:r>
            <a:r>
              <a:rPr lang="pl-PL" sz="1400" spc="75" dirty="0">
                <a:latin typeface="Lato Light"/>
                <a:ea typeface="Lato Light"/>
                <a:cs typeface="Lato Light"/>
              </a:rPr>
              <a:t>mniejsze</a:t>
            </a:r>
            <a:r>
              <a:rPr lang="pl-PL" sz="1400" spc="-15" dirty="0">
                <a:latin typeface="Lato Light"/>
                <a:ea typeface="Lato Light"/>
                <a:cs typeface="Lato Light"/>
              </a:rPr>
              <a:t> </a:t>
            </a:r>
            <a:r>
              <a:rPr lang="pl-PL" sz="1400" spc="55" dirty="0">
                <a:latin typeface="Lato Light"/>
                <a:ea typeface="Lato Light"/>
                <a:cs typeface="Lato Light"/>
              </a:rPr>
              <a:t>niż</a:t>
            </a:r>
            <a:r>
              <a:rPr lang="pl-PL" sz="1400" spc="-80" dirty="0">
                <a:latin typeface="Lato Light"/>
                <a:ea typeface="Lato Light"/>
                <a:cs typeface="Lato Light"/>
              </a:rPr>
              <a:t> </a:t>
            </a:r>
            <a:r>
              <a:rPr lang="pl-PL" sz="1400" spc="90" dirty="0">
                <a:latin typeface="Lato Light"/>
                <a:ea typeface="Lato Light"/>
                <a:cs typeface="Lato Light"/>
              </a:rPr>
              <a:t>0,5</a:t>
            </a:r>
            <a:r>
              <a:rPr lang="pl-PL" sz="1400" spc="-120" dirty="0">
                <a:latin typeface="Lato Light"/>
                <a:ea typeface="Lato Light"/>
                <a:cs typeface="Lato Light"/>
              </a:rPr>
              <a:t> </a:t>
            </a:r>
            <a:r>
              <a:rPr lang="pl-PL" sz="1400" spc="45" dirty="0">
                <a:latin typeface="Lato Light"/>
                <a:ea typeface="Lato Light"/>
                <a:cs typeface="Lato Light"/>
              </a:rPr>
              <a:t>lx.</a:t>
            </a:r>
          </a:p>
          <a:p>
            <a:pPr marL="349250" marR="167640" indent="-286385">
              <a:lnSpc>
                <a:spcPct val="150000"/>
              </a:lnSpc>
              <a:spcBef>
                <a:spcPts val="90"/>
              </a:spcBef>
              <a:buFont typeface="Wingdings" panose="05000000000000000000" pitchFamily="2" charset="2"/>
              <a:buChar char="§"/>
              <a:tabLst>
                <a:tab pos="349250" algn="l"/>
              </a:tabLst>
            </a:pPr>
            <a:r>
              <a:rPr lang="pl-PL" sz="1400" spc="130" dirty="0">
                <a:latin typeface="Lato Light"/>
                <a:ea typeface="Lato Light"/>
                <a:cs typeface="Lato Light"/>
              </a:rPr>
              <a:t>Z</a:t>
            </a:r>
            <a:r>
              <a:rPr lang="pl-PL" sz="1400" spc="-60" dirty="0">
                <a:latin typeface="Lato Light"/>
                <a:ea typeface="Lato Light"/>
                <a:cs typeface="Lato Light"/>
              </a:rPr>
              <a:t> </a:t>
            </a:r>
            <a:r>
              <a:rPr lang="pl-PL" sz="1400" spc="85" dirty="0">
                <a:latin typeface="Lato Light"/>
                <a:ea typeface="Lato Light"/>
                <a:cs typeface="Lato Light"/>
              </a:rPr>
              <a:t>obliczeń</a:t>
            </a:r>
            <a:r>
              <a:rPr lang="pl-PL" sz="1400" spc="-75" dirty="0">
                <a:latin typeface="Lato Light"/>
                <a:ea typeface="Lato Light"/>
                <a:cs typeface="Lato Light"/>
              </a:rPr>
              <a:t> </a:t>
            </a:r>
            <a:r>
              <a:rPr lang="pl-PL" sz="1400" spc="65" dirty="0">
                <a:latin typeface="Lato Light"/>
                <a:ea typeface="Lato Light"/>
                <a:cs typeface="Lato Light"/>
              </a:rPr>
              <a:t>wyłączony</a:t>
            </a:r>
            <a:r>
              <a:rPr lang="pl-PL" sz="1400" spc="-120" dirty="0">
                <a:latin typeface="Lato Light"/>
                <a:ea typeface="Lato Light"/>
                <a:cs typeface="Lato Light"/>
              </a:rPr>
              <a:t> </a:t>
            </a:r>
            <a:r>
              <a:rPr lang="pl-PL" sz="1400" spc="80" dirty="0">
                <a:latin typeface="Lato Light"/>
                <a:ea typeface="Lato Light"/>
                <a:cs typeface="Lato Light"/>
              </a:rPr>
              <a:t>jest</a:t>
            </a:r>
            <a:r>
              <a:rPr lang="pl-PL" sz="1400" spc="-75" dirty="0">
                <a:latin typeface="Lato Light"/>
                <a:ea typeface="Lato Light"/>
                <a:cs typeface="Lato Light"/>
              </a:rPr>
              <a:t> </a:t>
            </a:r>
            <a:r>
              <a:rPr lang="pl-PL" sz="1400" spc="70" dirty="0">
                <a:latin typeface="Lato Light"/>
                <a:ea typeface="Lato Light"/>
                <a:cs typeface="Lato Light"/>
              </a:rPr>
              <a:t>margines</a:t>
            </a:r>
            <a:r>
              <a:rPr lang="pl-PL" sz="1400" spc="-50" dirty="0">
                <a:latin typeface="Lato Light"/>
                <a:ea typeface="Lato Light"/>
                <a:cs typeface="Lato Light"/>
              </a:rPr>
              <a:t> </a:t>
            </a:r>
            <a:r>
              <a:rPr lang="pl-PL" sz="1400" spc="-10" dirty="0">
                <a:latin typeface="Lato Light"/>
                <a:ea typeface="Lato Light"/>
                <a:cs typeface="Lato Light"/>
              </a:rPr>
              <a:t>równy</a:t>
            </a:r>
            <a:r>
              <a:rPr lang="pl-PL" sz="1400" dirty="0">
                <a:latin typeface="Lato Light"/>
                <a:ea typeface="Lato Light"/>
                <a:cs typeface="Lato Light"/>
              </a:rPr>
              <a:t> </a:t>
            </a:r>
            <a:r>
              <a:rPr lang="pl-PL" sz="1400" spc="70" dirty="0">
                <a:latin typeface="Lato Light"/>
                <a:ea typeface="Lato Light"/>
                <a:cs typeface="Lato Light"/>
              </a:rPr>
              <a:t>0,5m.</a:t>
            </a:r>
            <a:endParaRPr lang="pl-PL" sz="1400" dirty="0">
              <a:latin typeface="Lato Light"/>
              <a:ea typeface="Lato Light"/>
              <a:cs typeface="Lato Light"/>
            </a:endParaRPr>
          </a:p>
          <a:p>
            <a:pPr marL="349250" marR="100330" indent="-286385">
              <a:lnSpc>
                <a:spcPct val="150000"/>
              </a:lnSpc>
              <a:spcBef>
                <a:spcPts val="5"/>
              </a:spcBef>
              <a:buFont typeface="Wingdings" panose="05000000000000000000" pitchFamily="2" charset="2"/>
              <a:buChar char="§"/>
              <a:tabLst>
                <a:tab pos="349250" algn="l"/>
              </a:tabLst>
            </a:pPr>
            <a:r>
              <a:rPr lang="pl-PL" sz="1400" spc="105" dirty="0">
                <a:latin typeface="Lato Light"/>
                <a:ea typeface="Lato Light"/>
                <a:cs typeface="Lato Light"/>
              </a:rPr>
              <a:t>Stosunek</a:t>
            </a:r>
            <a:r>
              <a:rPr lang="pl-PL" sz="1400" spc="-130" dirty="0">
                <a:latin typeface="Lato Light"/>
                <a:ea typeface="Lato Light"/>
                <a:cs typeface="Lato Light"/>
              </a:rPr>
              <a:t> </a:t>
            </a:r>
            <a:r>
              <a:rPr lang="pl-PL" sz="1400" dirty="0">
                <a:latin typeface="Lato Light"/>
                <a:ea typeface="Lato Light"/>
                <a:cs typeface="Lato Light"/>
              </a:rPr>
              <a:t>𝐸</a:t>
            </a:r>
            <a:r>
              <a:rPr lang="pl-PL" sz="1400" baseline="-15669" dirty="0">
                <a:latin typeface="Lato Light"/>
                <a:ea typeface="Lato Light"/>
                <a:cs typeface="Lato Light"/>
              </a:rPr>
              <a:t>𝑀𝐼𝑁</a:t>
            </a:r>
            <a:r>
              <a:rPr lang="pl-PL" sz="1400" spc="284" baseline="-15669" dirty="0">
                <a:latin typeface="Lato Light"/>
                <a:ea typeface="Lato Light"/>
                <a:cs typeface="Lato Light"/>
              </a:rPr>
              <a:t> </a:t>
            </a:r>
            <a:r>
              <a:rPr lang="pl-PL" sz="1400" spc="100" dirty="0">
                <a:latin typeface="Lato Light"/>
                <a:ea typeface="Lato Light"/>
                <a:cs typeface="Lato Light"/>
              </a:rPr>
              <a:t>do</a:t>
            </a:r>
            <a:r>
              <a:rPr lang="pl-PL" sz="1400" spc="-130" dirty="0">
                <a:latin typeface="Lato Light"/>
                <a:ea typeface="Lato Light"/>
                <a:cs typeface="Lato Light"/>
              </a:rPr>
              <a:t> </a:t>
            </a:r>
            <a:r>
              <a:rPr lang="pl-PL" sz="1400" dirty="0">
                <a:latin typeface="Lato Light"/>
                <a:ea typeface="Lato Light"/>
                <a:cs typeface="Lato Light"/>
              </a:rPr>
              <a:t>𝐸</a:t>
            </a:r>
            <a:r>
              <a:rPr lang="pl-PL" sz="1400" baseline="-15669" dirty="0">
                <a:latin typeface="Lato Light"/>
                <a:ea typeface="Lato Light"/>
                <a:cs typeface="Lato Light"/>
              </a:rPr>
              <a:t>𝑀𝐴𝑋</a:t>
            </a:r>
            <a:r>
              <a:rPr lang="pl-PL" sz="1400" spc="247" baseline="-15669" dirty="0">
                <a:latin typeface="Lato Light"/>
                <a:ea typeface="Lato Light"/>
                <a:cs typeface="Lato Light"/>
              </a:rPr>
              <a:t> </a:t>
            </a:r>
            <a:r>
              <a:rPr lang="pl-PL" sz="1400" spc="70" dirty="0">
                <a:latin typeface="Lato Light"/>
                <a:ea typeface="Lato Light"/>
                <a:cs typeface="Lato Light"/>
              </a:rPr>
              <a:t>nie</a:t>
            </a:r>
            <a:r>
              <a:rPr lang="pl-PL" sz="1400" spc="-114" dirty="0">
                <a:latin typeface="Lato Light"/>
                <a:ea typeface="Lato Light"/>
                <a:cs typeface="Lato Light"/>
              </a:rPr>
              <a:t> </a:t>
            </a:r>
            <a:r>
              <a:rPr lang="pl-PL" sz="1400" spc="45" dirty="0">
                <a:latin typeface="Lato Light"/>
                <a:ea typeface="Lato Light"/>
                <a:cs typeface="Lato Light"/>
              </a:rPr>
              <a:t>powinien</a:t>
            </a:r>
            <a:r>
              <a:rPr lang="pl-PL" sz="1400" spc="-105" dirty="0">
                <a:latin typeface="Lato Light"/>
                <a:ea typeface="Lato Light"/>
                <a:cs typeface="Lato Light"/>
              </a:rPr>
              <a:t> </a:t>
            </a:r>
            <a:r>
              <a:rPr lang="pl-PL" sz="1400" spc="90" dirty="0">
                <a:latin typeface="Lato Light"/>
                <a:ea typeface="Lato Light"/>
                <a:cs typeface="Lato Light"/>
              </a:rPr>
              <a:t>być </a:t>
            </a:r>
            <a:r>
              <a:rPr lang="pl-PL" sz="1400" spc="75" dirty="0">
                <a:latin typeface="Lato Light"/>
                <a:ea typeface="Lato Light"/>
                <a:cs typeface="Lato Light"/>
              </a:rPr>
              <a:t>mniejszy</a:t>
            </a:r>
            <a:r>
              <a:rPr lang="pl-PL" sz="1400" spc="-50" dirty="0">
                <a:latin typeface="Lato Light"/>
                <a:ea typeface="Lato Light"/>
                <a:cs typeface="Lato Light"/>
              </a:rPr>
              <a:t> </a:t>
            </a:r>
            <a:r>
              <a:rPr lang="pl-PL" sz="1400" spc="55" dirty="0">
                <a:latin typeface="Lato Light"/>
                <a:ea typeface="Lato Light"/>
                <a:cs typeface="Lato Light"/>
              </a:rPr>
              <a:t>niż</a:t>
            </a:r>
            <a:r>
              <a:rPr lang="pl-PL" sz="1400" spc="-80" dirty="0">
                <a:latin typeface="Lato Light"/>
                <a:ea typeface="Lato Light"/>
                <a:cs typeface="Lato Light"/>
              </a:rPr>
              <a:t> </a:t>
            </a:r>
            <a:r>
              <a:rPr lang="pl-PL" sz="1400" spc="45" dirty="0">
                <a:latin typeface="Lato Light"/>
                <a:ea typeface="Lato Light"/>
                <a:cs typeface="Lato Light"/>
              </a:rPr>
              <a:t>1:40.</a:t>
            </a:r>
            <a:endParaRPr lang="pl-PL" sz="1400" dirty="0">
              <a:latin typeface="Lato Light"/>
              <a:ea typeface="Lato Light"/>
              <a:cs typeface="Lato Light"/>
            </a:endParaRPr>
          </a:p>
          <a:p>
            <a:pPr marL="349250" marR="100330" indent="-286385">
              <a:lnSpc>
                <a:spcPct val="150000"/>
              </a:lnSpc>
              <a:spcBef>
                <a:spcPts val="5"/>
              </a:spcBef>
              <a:buFont typeface="Wingdings" panose="05000000000000000000" pitchFamily="2" charset="2"/>
              <a:buChar char="§"/>
              <a:tabLst>
                <a:tab pos="1582420" algn="l"/>
              </a:tabLst>
            </a:pPr>
            <a:r>
              <a:rPr lang="pl-PL" sz="1400" spc="45" dirty="0">
                <a:solidFill>
                  <a:srgbClr val="E6058F"/>
                </a:solidFill>
                <a:latin typeface="Lato Light"/>
                <a:ea typeface="Lato Light"/>
                <a:cs typeface="Lato Light"/>
              </a:rPr>
              <a:t>Jeżeli przez strefę otwartą przebiega niejasno zdefiniowana droga ewakuacji to całą przestrzeń doświetlamy na min. 1lx</a:t>
            </a:r>
          </a:p>
          <a:p>
            <a:pPr marL="349250" marR="167640" indent="-286385">
              <a:lnSpc>
                <a:spcPct val="150000"/>
              </a:lnSpc>
              <a:spcBef>
                <a:spcPts val="90"/>
              </a:spcBef>
              <a:buFont typeface="Wingdings,Sans-Serif" panose="05000000000000000000" pitchFamily="2" charset="2"/>
              <a:buChar char="§"/>
              <a:tabLst>
                <a:tab pos="1582420" algn="l"/>
              </a:tabLst>
            </a:pPr>
            <a:endParaRPr lang="pl-PL" sz="1400" spc="45" dirty="0">
              <a:latin typeface="Lato Light"/>
              <a:ea typeface="Lato Light"/>
              <a:cs typeface="Lato Light"/>
            </a:endParaRPr>
          </a:p>
          <a:p>
            <a:pPr marL="349250" marR="100330" indent="-286385">
              <a:lnSpc>
                <a:spcPct val="150000"/>
              </a:lnSpc>
              <a:spcBef>
                <a:spcPts val="5"/>
              </a:spcBef>
              <a:buFont typeface="Wingdings" panose="05000000000000000000" pitchFamily="2" charset="2"/>
              <a:buChar char="§"/>
              <a:tabLst>
                <a:tab pos="1582420" algn="l"/>
              </a:tabLst>
            </a:pPr>
            <a:endParaRPr lang="pl-PL" sz="1400" spc="45" dirty="0">
              <a:latin typeface="Lato Light"/>
              <a:ea typeface="Lato Light"/>
              <a:cs typeface="Lato Light"/>
            </a:endParaRPr>
          </a:p>
        </p:txBody>
      </p:sp>
      <p:pic>
        <p:nvPicPr>
          <p:cNvPr id="3" name="object 4">
            <a:extLst>
              <a:ext uri="{FF2B5EF4-FFF2-40B4-BE49-F238E27FC236}">
                <a16:creationId xmlns:a16="http://schemas.microsoft.com/office/drawing/2014/main" id="{40E20BA7-B271-FEB1-F57F-2C655C6B871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17734" y="1836645"/>
            <a:ext cx="4000500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794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EADB4-E20B-A490-CFFE-7C74D47B6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3B012C8-BEF8-3001-CD6B-730D38F444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896" y="247029"/>
            <a:ext cx="1945790" cy="320638"/>
          </a:xfr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2C080BB-934A-AE92-CE24-E21F04BE8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87171"/>
            <a:ext cx="12192000" cy="17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CADFF5F2-726A-8CB8-08D6-89C406EB9234}"/>
              </a:ext>
            </a:extLst>
          </p:cNvPr>
          <p:cNvSpPr txBox="1"/>
          <p:nvPr/>
        </p:nvSpPr>
        <p:spPr>
          <a:xfrm>
            <a:off x="887507" y="893509"/>
            <a:ext cx="5701552" cy="63060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pc="130" dirty="0">
                <a:solidFill>
                  <a:srgbClr val="2095E2"/>
                </a:solidFill>
                <a:latin typeface="Lato Bold"/>
                <a:ea typeface="Lato"/>
                <a:cs typeface="Lato"/>
              </a:rPr>
              <a:t>Oświetlenie</a:t>
            </a:r>
            <a:r>
              <a:rPr lang="pl-PL" spc="-95" dirty="0">
                <a:solidFill>
                  <a:srgbClr val="2095E2"/>
                </a:solidFill>
                <a:latin typeface="Lato Bold"/>
                <a:ea typeface="Lato"/>
                <a:cs typeface="Lato"/>
              </a:rPr>
              <a:t> </a:t>
            </a:r>
            <a:r>
              <a:rPr lang="pl-PL" spc="90" dirty="0">
                <a:solidFill>
                  <a:srgbClr val="2095E2"/>
                </a:solidFill>
                <a:latin typeface="Lato Bold"/>
                <a:ea typeface="Lato"/>
                <a:cs typeface="Lato"/>
              </a:rPr>
              <a:t>drogi</a:t>
            </a:r>
            <a:r>
              <a:rPr lang="pl-PL" spc="-60" dirty="0">
                <a:solidFill>
                  <a:srgbClr val="2095E2"/>
                </a:solidFill>
                <a:latin typeface="Lato Bold"/>
                <a:ea typeface="Lato"/>
                <a:cs typeface="Lato"/>
              </a:rPr>
              <a:t> </a:t>
            </a:r>
            <a:r>
              <a:rPr lang="pl-PL" spc="125" dirty="0">
                <a:solidFill>
                  <a:srgbClr val="2095E2"/>
                </a:solidFill>
                <a:latin typeface="Lato Bold"/>
                <a:ea typeface="Lato"/>
                <a:cs typeface="Lato"/>
              </a:rPr>
              <a:t>ewakuacyjnej</a:t>
            </a:r>
          </a:p>
          <a:p>
            <a:pPr marL="12700" marR="532765">
              <a:lnSpc>
                <a:spcPct val="101099"/>
              </a:lnSpc>
            </a:pPr>
            <a:endParaRPr lang="pl-PL" sz="1400" spc="65">
              <a:solidFill>
                <a:srgbClr val="2095E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2700" marR="532765">
              <a:lnSpc>
                <a:spcPct val="101099"/>
              </a:lnSpc>
            </a:pPr>
            <a:endParaRPr lang="pl-PL" sz="1400" spc="65">
              <a:solidFill>
                <a:srgbClr val="2095E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2700" marR="532765">
              <a:lnSpc>
                <a:spcPct val="101099"/>
              </a:lnSpc>
            </a:pPr>
            <a:endParaRPr lang="pl-PL" sz="1400" spc="65">
              <a:solidFill>
                <a:srgbClr val="2095E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12700" marR="532765">
              <a:lnSpc>
                <a:spcPct val="101099"/>
              </a:lnSpc>
            </a:pPr>
            <a:r>
              <a:rPr lang="pl-PL" sz="1400" b="1" spc="65" dirty="0">
                <a:solidFill>
                  <a:srgbClr val="E6058F"/>
                </a:solidFill>
                <a:latin typeface="Lato Light"/>
                <a:ea typeface="Lato Light"/>
                <a:cs typeface="Lato Light"/>
              </a:rPr>
              <a:t>2013</a:t>
            </a:r>
            <a:r>
              <a:rPr lang="pl-PL" sz="1400" spc="65" dirty="0">
                <a:solidFill>
                  <a:srgbClr val="E6058F"/>
                </a:solidFill>
                <a:latin typeface="Lato Light"/>
                <a:ea typeface="Lato Light"/>
                <a:cs typeface="Lato Light"/>
              </a:rPr>
              <a:t>:</a:t>
            </a:r>
            <a:r>
              <a:rPr lang="pl-PL" sz="1400" spc="45" dirty="0">
                <a:latin typeface="Lato Light"/>
                <a:ea typeface="Lato Light"/>
                <a:cs typeface="Lato Light"/>
              </a:rPr>
              <a:t> </a:t>
            </a:r>
            <a:r>
              <a:rPr lang="pl-PL" sz="1400" dirty="0">
                <a:latin typeface="Lato Light"/>
                <a:ea typeface="Lato Light"/>
                <a:cs typeface="Lato Light"/>
              </a:rPr>
              <a:t>1 lx Na centralnym pasie drogi obejmującym nie mniej niż połowę szerokości drogi, natężenie powinno stanowić co najmniej 50% pożądanej wartości. </a:t>
            </a:r>
          </a:p>
          <a:p>
            <a:pPr marL="12700" marR="532765">
              <a:lnSpc>
                <a:spcPct val="101099"/>
              </a:lnSpc>
            </a:pPr>
            <a:endParaRPr lang="pl-PL" sz="14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12700" marR="532765">
              <a:lnSpc>
                <a:spcPct val="101099"/>
              </a:lnSpc>
            </a:pPr>
            <a:endParaRPr lang="pl-PL" sz="14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12700" marR="532765">
              <a:lnSpc>
                <a:spcPct val="101099"/>
              </a:lnSpc>
            </a:pPr>
            <a:r>
              <a:rPr lang="pl-PL" sz="1400" b="1" dirty="0">
                <a:solidFill>
                  <a:srgbClr val="E6058F"/>
                </a:solidFill>
                <a:latin typeface="Lato Light"/>
                <a:ea typeface="Lato Light"/>
                <a:cs typeface="Lato Light"/>
              </a:rPr>
              <a:t>2025</a:t>
            </a:r>
            <a:r>
              <a:rPr lang="pl-PL" sz="1400" dirty="0">
                <a:solidFill>
                  <a:srgbClr val="E6058F"/>
                </a:solidFill>
                <a:latin typeface="Lato Light"/>
                <a:ea typeface="Lato Light"/>
                <a:cs typeface="Lato Light"/>
              </a:rPr>
              <a:t>:</a:t>
            </a:r>
            <a:r>
              <a:rPr lang="pl-PL" sz="1400" dirty="0">
                <a:latin typeface="Lato Light"/>
                <a:ea typeface="Lato Light"/>
                <a:cs typeface="Lato Light"/>
              </a:rPr>
              <a:t> Natężenie oświetlenia poziomego na drodze ewakuacyjnej nie powinno być mniejsze niż 1 lx </a:t>
            </a:r>
          </a:p>
          <a:p>
            <a:pPr marL="298450" marR="532765" indent="-285750">
              <a:lnSpc>
                <a:spcPct val="101099"/>
              </a:lnSpc>
              <a:buFont typeface="Wingdings"/>
              <a:buChar char="§"/>
            </a:pPr>
            <a:r>
              <a:rPr lang="pl-PL" sz="1400" dirty="0">
                <a:latin typeface="Lato Light"/>
                <a:ea typeface="Lato Light"/>
                <a:cs typeface="Lato Light"/>
              </a:rPr>
              <a:t>dla dróg szerszych niż 2 m, granice 0,5 m obwodu są wyłączone.</a:t>
            </a:r>
            <a:endParaRPr lang="pl-PL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298450" marR="532765" indent="-285750">
              <a:lnSpc>
                <a:spcPct val="101099"/>
              </a:lnSpc>
              <a:buFont typeface="Wingdings"/>
              <a:buChar char="§"/>
            </a:pPr>
            <a:r>
              <a:rPr lang="pl-PL" sz="1400" dirty="0">
                <a:latin typeface="Lato Light"/>
                <a:ea typeface="Lato Light"/>
                <a:cs typeface="Lato Light"/>
              </a:rPr>
              <a:t>dla dróg węższych niż 2 m granice to ¼ szerokości.</a:t>
            </a:r>
            <a:endParaRPr lang="pl-PL" dirty="0">
              <a:ea typeface="Calibri" panose="020F0502020204030204"/>
              <a:cs typeface="Calibri" panose="020F0502020204030204"/>
            </a:endParaRPr>
          </a:p>
          <a:p>
            <a:pPr marL="12700" marR="532765">
              <a:lnSpc>
                <a:spcPct val="101099"/>
              </a:lnSpc>
            </a:pPr>
            <a:endParaRPr lang="pl-PL" sz="14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12700" marR="532765">
              <a:lnSpc>
                <a:spcPct val="101099"/>
              </a:lnSpc>
              <a:tabLst>
                <a:tab pos="1582420" algn="l"/>
              </a:tabLst>
            </a:pPr>
            <a:endParaRPr lang="pl-PL" sz="1400" dirty="0">
              <a:latin typeface="Lato Light"/>
              <a:ea typeface="Lato Light"/>
              <a:cs typeface="Lato Light"/>
            </a:endParaRPr>
          </a:p>
          <a:p>
            <a:pPr marL="12700" marR="532765">
              <a:lnSpc>
                <a:spcPct val="101099"/>
              </a:lnSpc>
              <a:tabLst>
                <a:tab pos="1582420" algn="l"/>
              </a:tabLst>
            </a:pPr>
            <a:r>
              <a:rPr lang="pl-PL" sz="1400" dirty="0">
                <a:latin typeface="Lato Light"/>
                <a:ea typeface="Lato Light"/>
                <a:cs typeface="Lato Light"/>
              </a:rPr>
              <a:t>Czas pracy z baterii: min. 1 h</a:t>
            </a:r>
            <a:endParaRPr lang="pl-PL" sz="14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12700" marR="532765">
              <a:lnSpc>
                <a:spcPct val="101099"/>
              </a:lnSpc>
              <a:tabLst>
                <a:tab pos="1582420" algn="l"/>
              </a:tabLst>
            </a:pPr>
            <a:endParaRPr lang="pl-PL" sz="1400" dirty="0">
              <a:latin typeface="Lato Light"/>
              <a:ea typeface="Lato Light"/>
              <a:cs typeface="Lato Light"/>
            </a:endParaRPr>
          </a:p>
          <a:p>
            <a:pPr marL="12700" marR="532765">
              <a:lnSpc>
                <a:spcPct val="101099"/>
              </a:lnSpc>
              <a:tabLst>
                <a:tab pos="1582420" algn="l"/>
              </a:tabLst>
            </a:pPr>
            <a:r>
              <a:rPr lang="pl-PL" sz="1400" dirty="0">
                <a:latin typeface="Lato Light"/>
                <a:ea typeface="Lato Light"/>
                <a:cs typeface="Lato Light"/>
              </a:rPr>
              <a:t>Równomierność światła: max. 40:1 (stosunek natężenia).</a:t>
            </a:r>
            <a:endParaRPr lang="pl-PL" sz="14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12700" marR="532765">
              <a:lnSpc>
                <a:spcPct val="101099"/>
              </a:lnSpc>
              <a:tabLst>
                <a:tab pos="1582420" algn="l"/>
              </a:tabLst>
            </a:pPr>
            <a:endParaRPr lang="pl-PL" sz="14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12700" marR="532765">
              <a:lnSpc>
                <a:spcPct val="101099"/>
              </a:lnSpc>
              <a:tabLst>
                <a:tab pos="1582420" algn="l"/>
              </a:tabLst>
            </a:pPr>
            <a:r>
              <a:rPr lang="pl-PL" sz="1400" dirty="0">
                <a:latin typeface="Lato Light"/>
                <a:ea typeface="Lato Light"/>
                <a:cs typeface="Lato Light"/>
              </a:rPr>
              <a:t>Czas osiągania natężenia:</a:t>
            </a:r>
            <a:endParaRPr lang="pl-PL" sz="14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98450" marR="532765" indent="-285750">
              <a:lnSpc>
                <a:spcPct val="101099"/>
              </a:lnSpc>
              <a:buFont typeface="Wingdings"/>
              <a:buChar char="§"/>
              <a:tabLst>
                <a:tab pos="1582420" algn="l"/>
              </a:tabLst>
            </a:pPr>
            <a:r>
              <a:rPr lang="pl-PL" sz="1400" dirty="0">
                <a:latin typeface="Lato Light"/>
                <a:ea typeface="Lato Light"/>
                <a:cs typeface="Lato Light"/>
              </a:rPr>
              <a:t>50% w 5 s,</a:t>
            </a:r>
            <a:endParaRPr lang="pl-PL" sz="14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98450" marR="532765" indent="-285750">
              <a:lnSpc>
                <a:spcPct val="101099"/>
              </a:lnSpc>
              <a:buFont typeface="Wingdings"/>
              <a:buChar char="§"/>
              <a:tabLst>
                <a:tab pos="1582420" algn="l"/>
              </a:tabLst>
            </a:pPr>
            <a:r>
              <a:rPr lang="pl-PL" sz="1400" dirty="0">
                <a:latin typeface="Lato Light"/>
                <a:ea typeface="Lato Light"/>
                <a:cs typeface="Lato Light"/>
              </a:rPr>
              <a:t>100% w 60 s.</a:t>
            </a:r>
            <a:endParaRPr lang="pl-PL" sz="140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1296035">
              <a:spcBef>
                <a:spcPts val="955"/>
              </a:spcBef>
              <a:tabLst>
                <a:tab pos="1582420" algn="l"/>
              </a:tabLst>
            </a:pPr>
            <a:endParaRPr lang="pl-PL" dirty="0">
              <a:solidFill>
                <a:srgbClr val="2095E2"/>
              </a:solidFill>
              <a:latin typeface="Lato" panose="020F0502020204030203" pitchFamily="34" charset="0"/>
              <a:ea typeface="Lato"/>
              <a:cs typeface="Lato" panose="020F0502020204030203" pitchFamily="34" charset="0"/>
            </a:endParaRPr>
          </a:p>
          <a:p>
            <a:pPr marL="1582420" indent="-286385">
              <a:lnSpc>
                <a:spcPct val="100000"/>
              </a:lnSpc>
              <a:spcBef>
                <a:spcPts val="955"/>
              </a:spcBef>
              <a:buFont typeface="Wingdings"/>
              <a:buChar char="§"/>
              <a:tabLst>
                <a:tab pos="1582420" algn="l"/>
              </a:tabLst>
            </a:pPr>
            <a:endParaRPr lang="pl-PL" sz="4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object 4">
            <a:extLst>
              <a:ext uri="{FF2B5EF4-FFF2-40B4-BE49-F238E27FC236}">
                <a16:creationId xmlns:a16="http://schemas.microsoft.com/office/drawing/2014/main" id="{5C18B32B-DECF-325D-2FAD-F203C8C0CF3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67675" y="1466850"/>
            <a:ext cx="2790825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635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43382-3A8C-49AF-D7B8-CBC04D28A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361DBC9-BFA4-F695-5D7E-9FAEEC96B4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896" y="247029"/>
            <a:ext cx="1945790" cy="320638"/>
          </a:xfr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6F66DA1-6BC4-F6A2-3711-8832ECDE6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87171"/>
            <a:ext cx="12192000" cy="17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97CECE7-F8D9-1618-1D86-BB8F2D2B1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878" y="3115339"/>
            <a:ext cx="10515600" cy="498162"/>
          </a:xfrm>
        </p:spPr>
        <p:txBody>
          <a:bodyPr>
            <a:normAutofit/>
          </a:bodyPr>
          <a:lstStyle/>
          <a:p>
            <a:pPr algn="ctr"/>
            <a:r>
              <a:rPr lang="pl-PL" sz="2800" b="1">
                <a:solidFill>
                  <a:srgbClr val="E6058F"/>
                </a:solidFill>
                <a:latin typeface="Lato" panose="020F0502020204030203" pitchFamily="34" charset="0"/>
                <a:ea typeface="Lato"/>
                <a:cs typeface="Lato" panose="020F0502020204030203" pitchFamily="34" charset="0"/>
              </a:rPr>
              <a:t>Oświetlenie awaryjne i ewakuacyjne norma PN-EN 50172:2025</a:t>
            </a:r>
            <a:endParaRPr lang="pl-PL" sz="2800" b="1">
              <a:solidFill>
                <a:srgbClr val="E6058F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8224EA0-8967-FA22-DC8C-51B7C8683C8F}"/>
              </a:ext>
            </a:extLst>
          </p:cNvPr>
          <p:cNvSpPr txBox="1"/>
          <p:nvPr/>
        </p:nvSpPr>
        <p:spPr>
          <a:xfrm>
            <a:off x="1103095" y="5046347"/>
            <a:ext cx="5651500" cy="5537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ts val="1875"/>
              </a:lnSpc>
            </a:pPr>
            <a:r>
              <a:rPr lang="en-US" sz="1400">
                <a:latin typeface="Lato"/>
                <a:cs typeface="Segoe UI"/>
              </a:rPr>
              <a:t>PN-EN 50172:2025</a:t>
            </a:r>
            <a:r>
              <a:rPr lang="pl-PL" sz="1400">
                <a:latin typeface="Lato"/>
                <a:cs typeface="Segoe UI"/>
              </a:rPr>
              <a:t>​</a:t>
            </a:r>
            <a:endParaRPr lang="en-US" sz="1400">
              <a:latin typeface="Lato"/>
              <a:ea typeface="Lato"/>
              <a:cs typeface="Segoe UI"/>
            </a:endParaRPr>
          </a:p>
          <a:p>
            <a:pPr marL="285750" indent="-285750" algn="just">
              <a:lnSpc>
                <a:spcPts val="1875"/>
              </a:lnSpc>
              <a:buFont typeface="Wingdings" panose="05000000000000000000" pitchFamily="2" charset="2"/>
              <a:buChar char="§"/>
            </a:pPr>
            <a:r>
              <a:rPr lang="en-US" sz="1400">
                <a:latin typeface="Lato"/>
                <a:cs typeface="Segoe UI"/>
              </a:rPr>
              <a:t>DATA ZATWIERDZENIA NORMY: 2025-04-22</a:t>
            </a:r>
            <a:endParaRPr lang="en-US" sz="1400">
              <a:latin typeface="Lato"/>
              <a:ea typeface="Lato"/>
              <a:cs typeface="Segoe UI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34943176-C7B4-C950-7A42-48FBC1B3AEA3}"/>
              </a:ext>
            </a:extLst>
          </p:cNvPr>
          <p:cNvSpPr txBox="1"/>
          <p:nvPr/>
        </p:nvSpPr>
        <p:spPr>
          <a:xfrm>
            <a:off x="1422400" y="5484672"/>
            <a:ext cx="4738913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/>
              <a:t>https://wiedza.pkn.pl/wyszukiwarka-norm</a:t>
            </a:r>
          </a:p>
        </p:txBody>
      </p:sp>
    </p:spTree>
    <p:extLst>
      <p:ext uri="{BB962C8B-B14F-4D97-AF65-F5344CB8AC3E}">
        <p14:creationId xmlns:p14="http://schemas.microsoft.com/office/powerpoint/2010/main" val="208386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84AB0-4654-D36F-5386-D0E4E21F9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C200A396-BD3B-4A01-5F6F-E2194F8FB9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896" y="247029"/>
            <a:ext cx="1945790" cy="320638"/>
          </a:xfr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236E3D0-10A1-A331-6558-FA8F7C116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87171"/>
            <a:ext cx="12192000" cy="17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7D1AA47-1458-E3F3-7C18-E7061488B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57" y="599925"/>
            <a:ext cx="6779549" cy="498162"/>
          </a:xfrm>
        </p:spPr>
        <p:txBody>
          <a:bodyPr>
            <a:noAutofit/>
          </a:bodyPr>
          <a:lstStyle/>
          <a:p>
            <a:r>
              <a:rPr lang="pl-PL" sz="1800" b="1">
                <a:solidFill>
                  <a:srgbClr val="2095E2"/>
                </a:solidFill>
                <a:latin typeface="Lato"/>
                <a:ea typeface="Lato"/>
                <a:cs typeface="Lato"/>
              </a:rPr>
              <a:t>Oświetlenie awaryjne i ewakuacyjne norma PN-EN 50172:2025</a:t>
            </a:r>
            <a:endParaRPr lang="pl-PL" sz="1800" b="1">
              <a:solidFill>
                <a:srgbClr val="2095E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CEDACC0E-735D-DF3F-E7BC-98366355489F}"/>
              </a:ext>
            </a:extLst>
          </p:cNvPr>
          <p:cNvSpPr txBox="1"/>
          <p:nvPr/>
        </p:nvSpPr>
        <p:spPr>
          <a:xfrm>
            <a:off x="479257" y="1719169"/>
            <a:ext cx="449499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 err="1">
                <a:latin typeface="Lato Light"/>
                <a:ea typeface="+mn-lt"/>
                <a:cs typeface="Lato Light"/>
              </a:rPr>
              <a:t>Należy</a:t>
            </a:r>
            <a:r>
              <a:rPr lang="en-US" sz="1400" dirty="0">
                <a:latin typeface="Lato Light"/>
                <a:ea typeface="+mn-lt"/>
                <a:cs typeface="Lato Light"/>
              </a:rPr>
              <a:t> </a:t>
            </a:r>
            <a:r>
              <a:rPr lang="en-US" sz="1400" dirty="0" err="1">
                <a:latin typeface="Lato Light"/>
                <a:ea typeface="+mn-lt"/>
                <a:cs typeface="Lato Light"/>
              </a:rPr>
              <a:t>zapodobiegać</a:t>
            </a:r>
            <a:r>
              <a:rPr lang="en-US" sz="1400" dirty="0">
                <a:latin typeface="Lato Light"/>
                <a:ea typeface="+mn-lt"/>
                <a:cs typeface="Lato Light"/>
              </a:rPr>
              <a:t> </a:t>
            </a:r>
            <a:r>
              <a:rPr lang="en-US" sz="1400" b="1" dirty="0" err="1">
                <a:solidFill>
                  <a:srgbClr val="2095E2"/>
                </a:solidFill>
                <a:latin typeface="Lato Light"/>
                <a:ea typeface="+mn-lt"/>
                <a:cs typeface="Lato Light"/>
              </a:rPr>
              <a:t>przypadkowemu</a:t>
            </a:r>
            <a:r>
              <a:rPr lang="en-US" sz="1400" b="1" dirty="0">
                <a:solidFill>
                  <a:srgbClr val="2095E2"/>
                </a:solidFill>
                <a:latin typeface="Lato Light"/>
                <a:ea typeface="+mn-lt"/>
                <a:cs typeface="Lato Light"/>
              </a:rPr>
              <a:t> </a:t>
            </a:r>
            <a:r>
              <a:rPr lang="en-US" sz="1400" b="1" dirty="0" err="1">
                <a:solidFill>
                  <a:srgbClr val="2095E2"/>
                </a:solidFill>
                <a:latin typeface="Lato Light"/>
                <a:ea typeface="+mn-lt"/>
                <a:cs typeface="Lato Light"/>
              </a:rPr>
              <a:t>rozłączeniu</a:t>
            </a:r>
            <a:r>
              <a:rPr lang="en-US" sz="1400" b="1" dirty="0">
                <a:solidFill>
                  <a:srgbClr val="2095E2"/>
                </a:solidFill>
                <a:latin typeface="Lato Light"/>
                <a:ea typeface="+mn-lt"/>
                <a:cs typeface="Lato Light"/>
              </a:rPr>
              <a:t> </a:t>
            </a:r>
            <a:r>
              <a:rPr lang="en-US" sz="1400" b="1" dirty="0" err="1">
                <a:solidFill>
                  <a:srgbClr val="2095E2"/>
                </a:solidFill>
                <a:latin typeface="Lato Light"/>
                <a:ea typeface="+mn-lt"/>
                <a:cs typeface="Lato Light"/>
              </a:rPr>
              <a:t>oprawy</a:t>
            </a:r>
            <a:r>
              <a:rPr lang="en-US" sz="1400" dirty="0">
                <a:latin typeface="Lato Light"/>
                <a:ea typeface="+mn-lt"/>
                <a:cs typeface="Lato Light"/>
              </a:rPr>
              <a:t> od </a:t>
            </a:r>
            <a:r>
              <a:rPr lang="en-US" sz="1400" dirty="0" err="1">
                <a:latin typeface="Lato Light"/>
                <a:ea typeface="+mn-lt"/>
                <a:cs typeface="Lato Light"/>
              </a:rPr>
              <a:t>źródła</a:t>
            </a:r>
            <a:r>
              <a:rPr lang="en-US" sz="1400" dirty="0">
                <a:latin typeface="Lato Light"/>
                <a:ea typeface="+mn-lt"/>
                <a:cs typeface="Lato Light"/>
              </a:rPr>
              <a:t> </a:t>
            </a:r>
            <a:r>
              <a:rPr lang="en-US" sz="1400" dirty="0" err="1">
                <a:latin typeface="Lato Light"/>
                <a:ea typeface="+mn-lt"/>
                <a:cs typeface="Lato Light"/>
              </a:rPr>
              <a:t>światła</a:t>
            </a:r>
            <a:r>
              <a:rPr lang="pl-PL" sz="1400" dirty="0">
                <a:latin typeface="Lato Light"/>
                <a:ea typeface="+mn-lt"/>
                <a:cs typeface="Lato Light"/>
              </a:rPr>
              <a:t>.</a:t>
            </a:r>
            <a:endParaRPr lang="en-US" sz="1400">
              <a:latin typeface="Lato Light" panose="020F0402020204030203" pitchFamily="34" charset="0"/>
              <a:ea typeface="Calibri"/>
              <a:cs typeface="Lato Light" panose="020F0402020204030203" pitchFamily="34" charset="0"/>
            </a:endParaRPr>
          </a:p>
          <a:p>
            <a:endParaRPr lang="en-US" sz="1400">
              <a:latin typeface="Lato Light" panose="020F0402020204030203" pitchFamily="34" charset="0"/>
              <a:ea typeface="Calibri"/>
              <a:cs typeface="Lato Light" panose="020F0402020204030203" pitchFamily="34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6B698728-7FE1-F27E-ADAF-B5A09A66FA47}"/>
              </a:ext>
            </a:extLst>
          </p:cNvPr>
          <p:cNvSpPr txBox="1"/>
          <p:nvPr/>
        </p:nvSpPr>
        <p:spPr>
          <a:xfrm>
            <a:off x="479257" y="2461033"/>
            <a:ext cx="448975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6058F"/>
                </a:solidFill>
                <a:latin typeface="Lato Light"/>
                <a:ea typeface="Lato Light"/>
                <a:cs typeface="Lato Light"/>
              </a:rPr>
              <a:t>Zaleca Się </a:t>
            </a:r>
            <a:r>
              <a:rPr lang="en-US" sz="1400" dirty="0" err="1">
                <a:latin typeface="Lato Light"/>
                <a:ea typeface="Lato Light"/>
                <a:cs typeface="Lato Light"/>
              </a:rPr>
              <a:t>stosowanie</a:t>
            </a:r>
            <a:r>
              <a:rPr lang="en-US" sz="1400" dirty="0">
                <a:latin typeface="Lato Light"/>
                <a:ea typeface="Lato Light"/>
                <a:cs typeface="Lato Light"/>
              </a:rPr>
              <a:t> </a:t>
            </a:r>
            <a:r>
              <a:rPr lang="en-US" sz="1400" dirty="0" err="1">
                <a:latin typeface="Lato Light"/>
                <a:ea typeface="Lato Light"/>
                <a:cs typeface="Lato Light"/>
              </a:rPr>
              <a:t>centralnych</a:t>
            </a:r>
            <a:r>
              <a:rPr lang="en-US" sz="1400" dirty="0">
                <a:latin typeface="Lato Light"/>
                <a:ea typeface="Lato Light"/>
                <a:cs typeface="Lato Light"/>
              </a:rPr>
              <a:t> </a:t>
            </a:r>
            <a:r>
              <a:rPr lang="en-US" sz="1400" dirty="0" err="1">
                <a:latin typeface="Lato Light"/>
                <a:ea typeface="Lato Light"/>
                <a:cs typeface="Lato Light"/>
              </a:rPr>
              <a:t>systemów</a:t>
            </a:r>
            <a:r>
              <a:rPr lang="en-US" sz="1400" dirty="0">
                <a:latin typeface="Lato Light"/>
                <a:ea typeface="Lato Light"/>
                <a:cs typeface="Lato Light"/>
              </a:rPr>
              <a:t> </a:t>
            </a:r>
            <a:r>
              <a:rPr lang="en-US" sz="1400" dirty="0" err="1">
                <a:latin typeface="Lato Light"/>
                <a:ea typeface="Lato Light"/>
                <a:cs typeface="Lato Light"/>
              </a:rPr>
              <a:t>monitoringu</a:t>
            </a:r>
            <a:r>
              <a:rPr lang="en-US" sz="1400" dirty="0">
                <a:latin typeface="Lato Light"/>
                <a:ea typeface="Lato Light"/>
                <a:cs typeface="Lato Light"/>
              </a:rPr>
              <a:t> </a:t>
            </a:r>
            <a:r>
              <a:rPr lang="en-US" sz="1400" dirty="0" err="1">
                <a:latin typeface="Lato Light"/>
                <a:ea typeface="Lato Light"/>
                <a:cs typeface="Lato Light"/>
              </a:rPr>
              <a:t>oraz</a:t>
            </a:r>
            <a:r>
              <a:rPr lang="en-US" sz="1400" dirty="0">
                <a:latin typeface="Lato Light"/>
                <a:ea typeface="Lato Light"/>
                <a:cs typeface="Lato Light"/>
              </a:rPr>
              <a:t> </a:t>
            </a:r>
            <a:r>
              <a:rPr lang="en-US" sz="1400" dirty="0" err="1">
                <a:latin typeface="Lato Light"/>
                <a:ea typeface="Lato Light"/>
                <a:cs typeface="Lato Light"/>
              </a:rPr>
              <a:t>automatycznych</a:t>
            </a:r>
            <a:r>
              <a:rPr lang="en-US" sz="1400" dirty="0">
                <a:latin typeface="Lato Light"/>
                <a:ea typeface="Lato Light"/>
                <a:cs typeface="Lato Light"/>
              </a:rPr>
              <a:t> </a:t>
            </a:r>
            <a:r>
              <a:rPr lang="en-US" sz="1400" dirty="0" err="1">
                <a:latin typeface="Lato Light"/>
                <a:ea typeface="Lato Light"/>
                <a:cs typeface="Lato Light"/>
              </a:rPr>
              <a:t>systemów</a:t>
            </a:r>
            <a:r>
              <a:rPr lang="en-US" sz="1400" dirty="0">
                <a:latin typeface="Lato Light"/>
                <a:ea typeface="Lato Light"/>
                <a:cs typeface="Lato Light"/>
              </a:rPr>
              <a:t> </a:t>
            </a:r>
            <a:r>
              <a:rPr lang="en-US" sz="1400" dirty="0" err="1">
                <a:latin typeface="Lato Light"/>
                <a:ea typeface="Lato Light"/>
                <a:cs typeface="Lato Light"/>
              </a:rPr>
              <a:t>testujących</a:t>
            </a:r>
            <a:r>
              <a:rPr lang="en-US" sz="1400" dirty="0">
                <a:latin typeface="Lato Light"/>
                <a:ea typeface="Lato Light"/>
                <a:cs typeface="Lato Light"/>
              </a:rPr>
              <a:t> </a:t>
            </a:r>
            <a:r>
              <a:rPr lang="en-US" sz="1400" dirty="0" err="1">
                <a:latin typeface="Lato Light"/>
                <a:ea typeface="Lato Light"/>
                <a:cs typeface="Lato Light"/>
              </a:rPr>
              <a:t>dla</a:t>
            </a:r>
            <a:r>
              <a:rPr lang="en-US" sz="1400" dirty="0">
                <a:latin typeface="Lato Light"/>
                <a:ea typeface="Lato Light"/>
                <a:cs typeface="Lato Light"/>
              </a:rPr>
              <a:t> </a:t>
            </a:r>
            <a:r>
              <a:rPr lang="en-US" sz="1400" dirty="0" err="1">
                <a:latin typeface="Lato Light"/>
                <a:ea typeface="Lato Light"/>
                <a:cs typeface="Lato Light"/>
              </a:rPr>
              <a:t>obiektów</a:t>
            </a:r>
            <a:r>
              <a:rPr lang="en-US" sz="1400" dirty="0">
                <a:latin typeface="Lato Light"/>
                <a:ea typeface="Lato Light"/>
                <a:cs typeface="Lato Light"/>
              </a:rPr>
              <a:t> w </a:t>
            </a:r>
            <a:r>
              <a:rPr lang="en-US" sz="1400" dirty="0" err="1">
                <a:latin typeface="Lato Light"/>
                <a:ea typeface="Lato Light"/>
                <a:cs typeface="Lato Light"/>
              </a:rPr>
              <a:t>których</a:t>
            </a:r>
            <a:r>
              <a:rPr lang="en-US" sz="1400" dirty="0">
                <a:latin typeface="Lato Light"/>
                <a:ea typeface="Lato Light"/>
                <a:cs typeface="Lato Light"/>
              </a:rPr>
              <a:t> </a:t>
            </a:r>
            <a:r>
              <a:rPr lang="en-US" sz="1400" dirty="0" err="1">
                <a:latin typeface="Lato Light"/>
                <a:ea typeface="Lato Light"/>
                <a:cs typeface="Lato Light"/>
              </a:rPr>
              <a:t>dostęp</a:t>
            </a:r>
            <a:r>
              <a:rPr lang="en-US" sz="1400" dirty="0">
                <a:latin typeface="Lato Light"/>
                <a:ea typeface="Lato Light"/>
                <a:cs typeface="Lato Light"/>
              </a:rPr>
              <a:t> do </a:t>
            </a:r>
            <a:r>
              <a:rPr lang="en-US" sz="1400" dirty="0" err="1">
                <a:latin typeface="Lato Light"/>
                <a:ea typeface="Lato Light"/>
                <a:cs typeface="Lato Light"/>
              </a:rPr>
              <a:t>opraw</a:t>
            </a:r>
            <a:r>
              <a:rPr lang="en-US" sz="1400" dirty="0">
                <a:latin typeface="Lato Light"/>
                <a:ea typeface="Lato Light"/>
                <a:cs typeface="Lato Light"/>
              </a:rPr>
              <a:t> jest </a:t>
            </a:r>
            <a:r>
              <a:rPr lang="en-US" sz="1400" dirty="0" err="1">
                <a:latin typeface="Lato Light"/>
                <a:ea typeface="Lato Light"/>
                <a:cs typeface="Lato Light"/>
              </a:rPr>
              <a:t>utrudniony</a:t>
            </a:r>
            <a:r>
              <a:rPr lang="pl-PL" sz="1400" dirty="0">
                <a:latin typeface="Lato Light"/>
                <a:ea typeface="Lato Light"/>
                <a:cs typeface="Lato Light"/>
              </a:rPr>
              <a:t>.</a:t>
            </a:r>
            <a:endParaRPr lang="en-US" sz="1400" dirty="0">
              <a:latin typeface="Lato Light"/>
              <a:ea typeface="Lato Light"/>
              <a:cs typeface="Lato Light"/>
            </a:endParaRPr>
          </a:p>
          <a:p>
            <a:pPr algn="just"/>
            <a:endParaRPr lang="en-US" sz="1400">
              <a:latin typeface="Lato Light" panose="020F0402020204030203" pitchFamily="34" charset="0"/>
              <a:ea typeface="Calibri"/>
              <a:cs typeface="Lato Light" panose="020F0402020204030203" pitchFamily="34" charset="0"/>
            </a:endParaRPr>
          </a:p>
          <a:p>
            <a:pPr algn="just"/>
            <a:endParaRPr lang="en-US" sz="1400" dirty="0">
              <a:latin typeface="Lato Light" panose="020F0402020204030203" pitchFamily="34" charset="0"/>
              <a:ea typeface="Calibri"/>
              <a:cs typeface="Lato Light" panose="020F0402020204030203" pitchFamily="34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CF3B4B7-59D7-E471-11C7-892AB6DAF75C}"/>
              </a:ext>
            </a:extLst>
          </p:cNvPr>
          <p:cNvSpPr txBox="1"/>
          <p:nvPr/>
        </p:nvSpPr>
        <p:spPr>
          <a:xfrm>
            <a:off x="479257" y="1221893"/>
            <a:ext cx="517434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400" b="1" err="1">
                <a:solidFill>
                  <a:srgbClr val="E6058F"/>
                </a:solidFill>
                <a:latin typeface="Calibri"/>
                <a:ea typeface="Calibri"/>
                <a:cs typeface="Calibri"/>
              </a:rPr>
              <a:t>Wymagania</a:t>
            </a:r>
            <a:r>
              <a:rPr lang="en-US" sz="1400" b="1">
                <a:solidFill>
                  <a:srgbClr val="E6058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l-PL" sz="1400" b="1">
                <a:solidFill>
                  <a:srgbClr val="E6058F"/>
                </a:solidFill>
                <a:latin typeface="Calibri"/>
                <a:ea typeface="Calibri"/>
                <a:cs typeface="Calibri"/>
              </a:rPr>
              <a:t>d</a:t>
            </a:r>
            <a:r>
              <a:rPr lang="en-US" sz="1400" b="1">
                <a:solidFill>
                  <a:srgbClr val="E6058F"/>
                </a:solidFill>
                <a:latin typeface="Calibri"/>
                <a:ea typeface="Calibri"/>
                <a:cs typeface="Calibri"/>
              </a:rPr>
              <a:t>la </a:t>
            </a:r>
            <a:r>
              <a:rPr lang="pl-PL" sz="1400" b="1">
                <a:solidFill>
                  <a:srgbClr val="E6058F"/>
                </a:solidFill>
                <a:latin typeface="Calibri"/>
                <a:ea typeface="Calibri"/>
                <a:cs typeface="Calibri"/>
              </a:rPr>
              <a:t>o</a:t>
            </a:r>
            <a:r>
              <a:rPr lang="en-US" sz="1400" b="1" err="1">
                <a:solidFill>
                  <a:srgbClr val="E6058F"/>
                </a:solidFill>
                <a:latin typeface="Calibri"/>
                <a:ea typeface="Calibri"/>
                <a:cs typeface="Calibri"/>
              </a:rPr>
              <a:t>praw</a:t>
            </a:r>
            <a:r>
              <a:rPr lang="en-US" sz="1400" b="1">
                <a:solidFill>
                  <a:srgbClr val="E6058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l-PL" sz="1400" b="1">
                <a:solidFill>
                  <a:srgbClr val="E6058F"/>
                </a:solidFill>
                <a:latin typeface="Calibri"/>
                <a:ea typeface="Calibri"/>
                <a:cs typeface="Calibri"/>
              </a:rPr>
              <a:t>a</a:t>
            </a:r>
            <a:r>
              <a:rPr lang="en-US" sz="1400" b="1" err="1">
                <a:solidFill>
                  <a:srgbClr val="E6058F"/>
                </a:solidFill>
                <a:latin typeface="Calibri"/>
                <a:ea typeface="Calibri"/>
                <a:cs typeface="Calibri"/>
              </a:rPr>
              <a:t>waryjnych</a:t>
            </a:r>
            <a:r>
              <a:rPr lang="en-US" sz="1400" b="1">
                <a:solidFill>
                  <a:srgbClr val="E6058F"/>
                </a:solidFill>
                <a:latin typeface="Calibri"/>
                <a:ea typeface="Calibri"/>
                <a:cs typeface="Calibri"/>
              </a:rPr>
              <a:t>:</a:t>
            </a:r>
          </a:p>
        </p:txBody>
      </p:sp>
      <p:pic>
        <p:nvPicPr>
          <p:cNvPr id="7" name="Obraz 6" descr="Obraz zawierający tekst, harmonijka, design&#10;&#10;Zawartość wygenerowana przez AI może być niepoprawna.">
            <a:extLst>
              <a:ext uri="{FF2B5EF4-FFF2-40B4-BE49-F238E27FC236}">
                <a16:creationId xmlns:a16="http://schemas.microsoft.com/office/drawing/2014/main" id="{6324B0D6-C2E3-9554-B325-7A02AD005B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33" t="16777" r="1848" b="28776"/>
          <a:stretch>
            <a:fillRect/>
          </a:stretch>
        </p:blipFill>
        <p:spPr>
          <a:xfrm>
            <a:off x="6877146" y="2052061"/>
            <a:ext cx="4842080" cy="2750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5635ED4-9C8B-066C-F779-F65B18A4AFC5}"/>
              </a:ext>
            </a:extLst>
          </p:cNvPr>
          <p:cNvSpPr txBox="1"/>
          <p:nvPr/>
        </p:nvSpPr>
        <p:spPr>
          <a:xfrm>
            <a:off x="485086" y="3596142"/>
            <a:ext cx="5426363" cy="11772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>
              <a:lnSpc>
                <a:spcPts val="2100"/>
              </a:lnSpc>
            </a:pPr>
            <a:r>
              <a:rPr lang="en-US" sz="1400" baseline="0">
                <a:latin typeface="Lato Light"/>
                <a:ea typeface="Segoe UI"/>
                <a:cs typeface="Segoe UI"/>
              </a:rPr>
              <a:t>Stan źródła energii elektrycznej oprawy awaryjnej należy </a:t>
            </a:r>
            <a:r>
              <a:rPr lang="en-US" sz="1400" b="1" baseline="0">
                <a:solidFill>
                  <a:srgbClr val="2095E2"/>
                </a:solidFill>
                <a:latin typeface="Lato Light"/>
                <a:ea typeface="Segoe UI"/>
                <a:cs typeface="Segoe UI"/>
              </a:rPr>
              <a:t>monitorować</a:t>
            </a:r>
            <a:r>
              <a:rPr lang="en-US" sz="1400" b="1" baseline="0">
                <a:latin typeface="Lato Light"/>
                <a:ea typeface="Segoe UI"/>
                <a:cs typeface="Segoe UI"/>
              </a:rPr>
              <a:t> </a:t>
            </a:r>
            <a:r>
              <a:rPr lang="en-US" sz="1400" baseline="0">
                <a:latin typeface="Lato Light"/>
                <a:ea typeface="Segoe UI"/>
                <a:cs typeface="Segoe UI"/>
              </a:rPr>
              <a:t>i</a:t>
            </a:r>
            <a:r>
              <a:rPr lang="en-US" sz="1400" b="1" baseline="0">
                <a:latin typeface="Lato Light"/>
                <a:ea typeface="Segoe UI"/>
                <a:cs typeface="Segoe UI"/>
              </a:rPr>
              <a:t> </a:t>
            </a:r>
            <a:r>
              <a:rPr lang="en-US" sz="1400" b="1" baseline="0">
                <a:solidFill>
                  <a:srgbClr val="2095E2"/>
                </a:solidFill>
                <a:latin typeface="Lato Light"/>
                <a:ea typeface="Segoe UI"/>
                <a:cs typeface="Segoe UI"/>
              </a:rPr>
              <a:t>wyświetlać</a:t>
            </a:r>
            <a:r>
              <a:rPr lang="en-US" sz="1400" baseline="0">
                <a:latin typeface="Lato Light"/>
                <a:ea typeface="Segoe UI"/>
                <a:cs typeface="Segoe UI"/>
              </a:rPr>
              <a:t> w odpowiednim miejscu. </a:t>
            </a:r>
            <a:r>
              <a:rPr lang="pl-PL" sz="1400">
                <a:latin typeface="Lato Light"/>
                <a:ea typeface="Segoe UI"/>
                <a:cs typeface="Segoe UI"/>
              </a:rPr>
              <a:t>​</a:t>
            </a:r>
          </a:p>
          <a:p>
            <a:pPr rtl="0">
              <a:lnSpc>
                <a:spcPts val="2100"/>
              </a:lnSpc>
            </a:pPr>
            <a:r>
              <a:rPr lang="pl-PL" sz="1400">
                <a:latin typeface="Lato Light"/>
                <a:ea typeface="Segoe UI"/>
                <a:cs typeface="Segoe UI"/>
              </a:rPr>
              <a:t>​</a:t>
            </a:r>
          </a:p>
          <a:p>
            <a:pPr algn="ctr"/>
            <a:endParaRPr lang="pl-PL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4307D52-5DD2-AC26-62FF-CB05E8D88D79}"/>
              </a:ext>
            </a:extLst>
          </p:cNvPr>
          <p:cNvSpPr txBox="1"/>
          <p:nvPr/>
        </p:nvSpPr>
        <p:spPr>
          <a:xfrm>
            <a:off x="473542" y="4462051"/>
            <a:ext cx="4491182" cy="19851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>
              <a:lnSpc>
                <a:spcPts val="2100"/>
              </a:lnSpc>
            </a:pPr>
            <a:r>
              <a:rPr lang="en-US" sz="1400" baseline="0" dirty="0" err="1">
                <a:latin typeface="Lato Light"/>
                <a:ea typeface="Segoe UI"/>
                <a:cs typeface="Segoe UI"/>
              </a:rPr>
              <a:t>Przy</a:t>
            </a:r>
            <a:r>
              <a:rPr lang="en-US" sz="1400" baseline="0" dirty="0">
                <a:latin typeface="Lato Light"/>
                <a:ea typeface="Segoe UI"/>
                <a:cs typeface="Segoe UI"/>
              </a:rPr>
              <a:t>* </a:t>
            </a:r>
            <a:r>
              <a:rPr lang="en-US" sz="1400" b="1" baseline="0" dirty="0" err="1">
                <a:solidFill>
                  <a:srgbClr val="2095E2"/>
                </a:solidFill>
                <a:latin typeface="Lato Light"/>
                <a:ea typeface="Segoe UI"/>
                <a:cs typeface="Segoe UI"/>
              </a:rPr>
              <a:t>każdej</a:t>
            </a:r>
            <a:r>
              <a:rPr lang="en-US" sz="1400" b="1" baseline="0" dirty="0">
                <a:latin typeface="Lato Light"/>
                <a:ea typeface="Segoe UI"/>
                <a:cs typeface="Segoe UI"/>
              </a:rPr>
              <a:t> </a:t>
            </a:r>
            <a:r>
              <a:rPr lang="en-US" sz="1400" baseline="0" dirty="0" err="1">
                <a:latin typeface="Lato Light"/>
                <a:ea typeface="Segoe UI"/>
                <a:cs typeface="Segoe UI"/>
              </a:rPr>
              <a:t>opraw</a:t>
            </a:r>
            <a:r>
              <a:rPr lang="pl-PL" sz="1400" baseline="0" dirty="0" err="1">
                <a:latin typeface="Lato Light"/>
                <a:ea typeface="Segoe UI"/>
                <a:cs typeface="Segoe UI"/>
              </a:rPr>
              <a:t>ie</a:t>
            </a:r>
            <a:r>
              <a:rPr lang="en-US" sz="1400" baseline="0" dirty="0">
                <a:latin typeface="Lato Light"/>
                <a:ea typeface="Segoe UI"/>
                <a:cs typeface="Segoe UI"/>
              </a:rPr>
              <a:t> </a:t>
            </a:r>
            <a:r>
              <a:rPr lang="en-US" sz="1400" baseline="0" dirty="0" err="1">
                <a:latin typeface="Lato Light"/>
                <a:ea typeface="Segoe UI"/>
                <a:cs typeface="Segoe UI"/>
              </a:rPr>
              <a:t>oświetlenia</a:t>
            </a:r>
            <a:r>
              <a:rPr lang="en-US" sz="1400" baseline="0" dirty="0">
                <a:latin typeface="Lato Light"/>
                <a:ea typeface="Segoe UI"/>
                <a:cs typeface="Segoe UI"/>
              </a:rPr>
              <a:t> </a:t>
            </a:r>
            <a:r>
              <a:rPr lang="en-US" sz="1400" baseline="0" dirty="0" err="1">
                <a:latin typeface="Lato Light"/>
                <a:ea typeface="Segoe UI"/>
                <a:cs typeface="Segoe UI"/>
              </a:rPr>
              <a:t>awaryjnego</a:t>
            </a:r>
            <a:r>
              <a:rPr lang="en-US" sz="1400" baseline="0" dirty="0">
                <a:latin typeface="Lato Light"/>
                <a:ea typeface="Segoe UI"/>
                <a:cs typeface="Segoe UI"/>
              </a:rPr>
              <a:t> </a:t>
            </a:r>
            <a:r>
              <a:rPr lang="en-US" sz="1400" baseline="0" dirty="0" err="1">
                <a:latin typeface="Lato Light"/>
                <a:ea typeface="Segoe UI"/>
                <a:cs typeface="Segoe UI"/>
              </a:rPr>
              <a:t>należy</a:t>
            </a:r>
            <a:r>
              <a:rPr lang="en-US" sz="1400" baseline="0" dirty="0">
                <a:latin typeface="Lato Light"/>
                <a:ea typeface="Segoe UI"/>
                <a:cs typeface="Segoe UI"/>
              </a:rPr>
              <a:t> </a:t>
            </a:r>
            <a:r>
              <a:rPr lang="en-US" sz="1400" baseline="0" dirty="0" err="1">
                <a:latin typeface="Lato Light"/>
                <a:ea typeface="Segoe UI"/>
                <a:cs typeface="Segoe UI"/>
              </a:rPr>
              <a:t>umieścić</a:t>
            </a:r>
            <a:r>
              <a:rPr lang="en-US" sz="1400" baseline="0" dirty="0">
                <a:latin typeface="Lato Light"/>
                <a:ea typeface="Segoe UI"/>
                <a:cs typeface="Segoe UI"/>
              </a:rPr>
              <a:t> </a:t>
            </a:r>
            <a:r>
              <a:rPr lang="en-US" sz="1400" b="1" baseline="0" dirty="0" err="1">
                <a:solidFill>
                  <a:srgbClr val="2095E2"/>
                </a:solidFill>
                <a:latin typeface="Lato Light"/>
                <a:ea typeface="Segoe UI"/>
                <a:cs typeface="Segoe UI"/>
              </a:rPr>
              <a:t>informację</a:t>
            </a:r>
            <a:r>
              <a:rPr lang="en-US" sz="1400" baseline="0" dirty="0">
                <a:latin typeface="Lato Light"/>
                <a:ea typeface="Segoe UI"/>
                <a:cs typeface="Segoe UI"/>
              </a:rPr>
              <a:t> </a:t>
            </a:r>
            <a:r>
              <a:rPr lang="en-US" sz="1400" baseline="0" dirty="0" err="1">
                <a:latin typeface="Lato Light"/>
                <a:ea typeface="Segoe UI"/>
                <a:cs typeface="Segoe UI"/>
              </a:rPr>
              <a:t>na</a:t>
            </a:r>
            <a:r>
              <a:rPr lang="en-US" sz="1400" baseline="0" dirty="0">
                <a:latin typeface="Lato Light"/>
                <a:ea typeface="Segoe UI"/>
                <a:cs typeface="Segoe UI"/>
              </a:rPr>
              <a:t> </a:t>
            </a:r>
            <a:r>
              <a:rPr lang="en-US" sz="1400" baseline="0" dirty="0" err="1">
                <a:latin typeface="Lato Light"/>
                <a:ea typeface="Segoe UI"/>
                <a:cs typeface="Segoe UI"/>
              </a:rPr>
              <a:t>temat</a:t>
            </a:r>
            <a:r>
              <a:rPr lang="en-US" sz="1400" baseline="0" dirty="0">
                <a:latin typeface="Lato Light"/>
                <a:ea typeface="Segoe UI"/>
                <a:cs typeface="Segoe UI"/>
              </a:rPr>
              <a:t> </a:t>
            </a:r>
            <a:r>
              <a:rPr lang="en-US" sz="1400" baseline="0" dirty="0" err="1">
                <a:latin typeface="Lato Light"/>
                <a:ea typeface="Segoe UI"/>
                <a:cs typeface="Segoe UI"/>
              </a:rPr>
              <a:t>numeru</a:t>
            </a:r>
            <a:r>
              <a:rPr lang="en-US" sz="1400" baseline="0" dirty="0">
                <a:latin typeface="Lato Light"/>
                <a:ea typeface="Segoe UI"/>
                <a:cs typeface="Segoe UI"/>
              </a:rPr>
              <a:t> </a:t>
            </a:r>
            <a:r>
              <a:rPr lang="en-US" sz="1400" baseline="0" dirty="0" err="1">
                <a:latin typeface="Lato Light"/>
                <a:ea typeface="Segoe UI"/>
                <a:cs typeface="Segoe UI"/>
              </a:rPr>
              <a:t>rozdzielnicy</a:t>
            </a:r>
            <a:r>
              <a:rPr lang="en-US" sz="1400" baseline="0" dirty="0">
                <a:latin typeface="Lato Light"/>
                <a:ea typeface="Segoe UI"/>
                <a:cs typeface="Segoe UI"/>
              </a:rPr>
              <a:t>, </a:t>
            </a:r>
            <a:r>
              <a:rPr lang="en-US" sz="1400" baseline="0" dirty="0" err="1">
                <a:latin typeface="Lato Light"/>
                <a:ea typeface="Segoe UI"/>
                <a:cs typeface="Segoe UI"/>
              </a:rPr>
              <a:t>numeru</a:t>
            </a:r>
            <a:r>
              <a:rPr lang="en-US" sz="1400" baseline="0" dirty="0">
                <a:latin typeface="Lato Light"/>
                <a:ea typeface="Segoe UI"/>
                <a:cs typeface="Segoe UI"/>
              </a:rPr>
              <a:t> </a:t>
            </a:r>
            <a:r>
              <a:rPr lang="en-US" sz="1400" baseline="0" dirty="0" err="1">
                <a:latin typeface="Lato Light"/>
                <a:ea typeface="Segoe UI"/>
                <a:cs typeface="Segoe UI"/>
              </a:rPr>
              <a:t>obwodu</a:t>
            </a:r>
            <a:r>
              <a:rPr lang="en-US" sz="1400" baseline="0" dirty="0">
                <a:latin typeface="Lato Light"/>
                <a:ea typeface="Segoe UI"/>
                <a:cs typeface="Segoe UI"/>
              </a:rPr>
              <a:t> </a:t>
            </a:r>
            <a:r>
              <a:rPr lang="en-US" sz="1400" baseline="0" dirty="0" err="1">
                <a:latin typeface="Lato Light"/>
                <a:ea typeface="Segoe UI"/>
                <a:cs typeface="Segoe UI"/>
              </a:rPr>
              <a:t>oraz</a:t>
            </a:r>
            <a:r>
              <a:rPr lang="en-US" sz="1400" baseline="0" dirty="0">
                <a:latin typeface="Lato Light"/>
                <a:ea typeface="Segoe UI"/>
                <a:cs typeface="Segoe UI"/>
              </a:rPr>
              <a:t> </a:t>
            </a:r>
            <a:r>
              <a:rPr lang="en-US" sz="1400" baseline="0" dirty="0" err="1">
                <a:latin typeface="Lato Light"/>
                <a:ea typeface="Segoe UI"/>
                <a:cs typeface="Segoe UI"/>
              </a:rPr>
              <a:t>numeru</a:t>
            </a:r>
            <a:r>
              <a:rPr lang="en-US" sz="1400" baseline="0" dirty="0">
                <a:latin typeface="Lato Light"/>
                <a:ea typeface="Segoe UI"/>
                <a:cs typeface="Segoe UI"/>
              </a:rPr>
              <a:t> </a:t>
            </a:r>
            <a:r>
              <a:rPr lang="en-US" sz="1400" baseline="0" dirty="0" err="1">
                <a:latin typeface="Lato Light"/>
                <a:ea typeface="Segoe UI"/>
                <a:cs typeface="Segoe UI"/>
              </a:rPr>
              <a:t>oprawy</a:t>
            </a:r>
            <a:r>
              <a:rPr lang="en-US" sz="1400" baseline="0" dirty="0">
                <a:latin typeface="Lato Light"/>
                <a:ea typeface="Segoe UI"/>
                <a:cs typeface="Segoe UI"/>
              </a:rPr>
              <a:t>. </a:t>
            </a:r>
            <a:r>
              <a:rPr lang="pl-PL" sz="1400" dirty="0">
                <a:latin typeface="Lato Light"/>
                <a:ea typeface="Segoe UI"/>
                <a:cs typeface="Segoe UI"/>
              </a:rPr>
              <a:t>​</a:t>
            </a:r>
          </a:p>
          <a:p>
            <a:pPr rtl="0">
              <a:lnSpc>
                <a:spcPts val="2100"/>
              </a:lnSpc>
            </a:pPr>
            <a:r>
              <a:rPr lang="en-US" sz="1400" baseline="0" dirty="0" err="1">
                <a:latin typeface="Lato Light"/>
                <a:ea typeface="Segoe UI"/>
                <a:cs typeface="Segoe UI"/>
              </a:rPr>
              <a:t>Sposób</a:t>
            </a:r>
            <a:r>
              <a:rPr lang="en-US" sz="1400" baseline="0" dirty="0">
                <a:latin typeface="Lato Light"/>
                <a:ea typeface="Segoe UI"/>
                <a:cs typeface="Segoe UI"/>
              </a:rPr>
              <a:t> </a:t>
            </a:r>
            <a:r>
              <a:rPr lang="en-US" sz="1400" baseline="0" dirty="0" err="1">
                <a:latin typeface="Lato Light"/>
                <a:ea typeface="Segoe UI"/>
                <a:cs typeface="Segoe UI"/>
              </a:rPr>
              <a:t>identyfikacji</a:t>
            </a:r>
            <a:r>
              <a:rPr lang="en-US" sz="1400" baseline="0" dirty="0">
                <a:latin typeface="Lato Light"/>
                <a:ea typeface="Segoe UI"/>
                <a:cs typeface="Segoe UI"/>
              </a:rPr>
              <a:t> </a:t>
            </a:r>
            <a:r>
              <a:rPr lang="en-US" sz="1400" baseline="0" dirty="0" err="1">
                <a:latin typeface="Lato Light"/>
                <a:ea typeface="Segoe UI"/>
                <a:cs typeface="Segoe UI"/>
              </a:rPr>
              <a:t>opisany</a:t>
            </a:r>
            <a:r>
              <a:rPr lang="en-US" sz="1400" baseline="0" dirty="0">
                <a:latin typeface="Lato Light"/>
                <a:ea typeface="Segoe UI"/>
                <a:cs typeface="Segoe UI"/>
              </a:rPr>
              <a:t> </a:t>
            </a:r>
            <a:r>
              <a:rPr lang="en-US" sz="1400" baseline="0" dirty="0" err="1">
                <a:latin typeface="Lato Light"/>
                <a:ea typeface="Segoe UI"/>
                <a:cs typeface="Segoe UI"/>
              </a:rPr>
              <a:t>został</a:t>
            </a:r>
            <a:r>
              <a:rPr lang="en-US" sz="1400" baseline="0" dirty="0">
                <a:latin typeface="Lato Light"/>
                <a:ea typeface="Segoe UI"/>
                <a:cs typeface="Segoe UI"/>
              </a:rPr>
              <a:t> w normie HD 60364-5-56. </a:t>
            </a:r>
            <a:r>
              <a:rPr lang="pl-PL" sz="1400" dirty="0">
                <a:latin typeface="Lato Light"/>
                <a:ea typeface="Segoe UI"/>
                <a:cs typeface="Segoe UI"/>
              </a:rPr>
              <a:t>​</a:t>
            </a:r>
          </a:p>
          <a:p>
            <a:pPr rtl="0">
              <a:lnSpc>
                <a:spcPts val="2100"/>
              </a:lnSpc>
            </a:pPr>
            <a:r>
              <a:rPr lang="en-US" sz="1400" baseline="0" dirty="0">
                <a:solidFill>
                  <a:srgbClr val="2095E2"/>
                </a:solidFill>
                <a:latin typeface="Lato Light"/>
                <a:ea typeface="Segoe UI"/>
                <a:cs typeface="Segoe UI"/>
              </a:rPr>
              <a:t>*</a:t>
            </a:r>
            <a:r>
              <a:rPr lang="en-US" sz="1400" b="1" baseline="0" dirty="0">
                <a:solidFill>
                  <a:srgbClr val="2095E2"/>
                </a:solidFill>
                <a:latin typeface="Lato Light"/>
                <a:ea typeface="Segoe UI"/>
                <a:cs typeface="Segoe UI"/>
              </a:rPr>
              <a:t>do 20 cm.</a:t>
            </a:r>
          </a:p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0447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834AD-BCE1-CEC0-6A91-89FF2E5FA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781452A-0531-E53C-8C5E-5C8F6A04EE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896" y="247029"/>
            <a:ext cx="1945790" cy="320638"/>
          </a:xfr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05C9BCB-4BD9-B1BD-2D53-0E740E2CB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87171"/>
            <a:ext cx="12192000" cy="17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object 2">
            <a:extLst>
              <a:ext uri="{FF2B5EF4-FFF2-40B4-BE49-F238E27FC236}">
                <a16:creationId xmlns:a16="http://schemas.microsoft.com/office/drawing/2014/main" id="{DEA58D9D-5F32-1D47-23CE-0D6A427FBE64}"/>
              </a:ext>
            </a:extLst>
          </p:cNvPr>
          <p:cNvGrpSpPr/>
          <p:nvPr/>
        </p:nvGrpSpPr>
        <p:grpSpPr>
          <a:xfrm>
            <a:off x="3800769" y="1147125"/>
            <a:ext cx="4533900" cy="676275"/>
            <a:chOff x="3829050" y="1543050"/>
            <a:chExt cx="4533900" cy="676275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990E4DE8-D820-5105-B2D9-98192DB8C1ED}"/>
                </a:ext>
              </a:extLst>
            </p:cNvPr>
            <p:cNvSpPr/>
            <p:nvPr/>
          </p:nvSpPr>
          <p:spPr>
            <a:xfrm>
              <a:off x="3838575" y="1552575"/>
              <a:ext cx="4514850" cy="657225"/>
            </a:xfrm>
            <a:custGeom>
              <a:avLst/>
              <a:gdLst/>
              <a:ahLst/>
              <a:cxnLst/>
              <a:rect l="l" t="t" r="r" b="b"/>
              <a:pathLst>
                <a:path w="4514850" h="657225">
                  <a:moveTo>
                    <a:pt x="4405249" y="0"/>
                  </a:moveTo>
                  <a:lnTo>
                    <a:pt x="109600" y="0"/>
                  </a:lnTo>
                  <a:lnTo>
                    <a:pt x="66919" y="8606"/>
                  </a:lnTo>
                  <a:lnTo>
                    <a:pt x="32083" y="32083"/>
                  </a:lnTo>
                  <a:lnTo>
                    <a:pt x="8606" y="66919"/>
                  </a:lnTo>
                  <a:lnTo>
                    <a:pt x="0" y="109600"/>
                  </a:lnTo>
                  <a:lnTo>
                    <a:pt x="0" y="547624"/>
                  </a:lnTo>
                  <a:lnTo>
                    <a:pt x="8606" y="590305"/>
                  </a:lnTo>
                  <a:lnTo>
                    <a:pt x="32083" y="625141"/>
                  </a:lnTo>
                  <a:lnTo>
                    <a:pt x="66919" y="648618"/>
                  </a:lnTo>
                  <a:lnTo>
                    <a:pt x="109600" y="657225"/>
                  </a:lnTo>
                  <a:lnTo>
                    <a:pt x="4405249" y="657225"/>
                  </a:lnTo>
                  <a:lnTo>
                    <a:pt x="4447930" y="648618"/>
                  </a:lnTo>
                  <a:lnTo>
                    <a:pt x="4482766" y="625141"/>
                  </a:lnTo>
                  <a:lnTo>
                    <a:pt x="4506243" y="590305"/>
                  </a:lnTo>
                  <a:lnTo>
                    <a:pt x="4514850" y="547624"/>
                  </a:lnTo>
                  <a:lnTo>
                    <a:pt x="4514850" y="109600"/>
                  </a:lnTo>
                  <a:lnTo>
                    <a:pt x="4506243" y="66919"/>
                  </a:lnTo>
                  <a:lnTo>
                    <a:pt x="4482766" y="32083"/>
                  </a:lnTo>
                  <a:lnTo>
                    <a:pt x="4447930" y="8606"/>
                  </a:lnTo>
                  <a:lnTo>
                    <a:pt x="4405249" y="0"/>
                  </a:lnTo>
                  <a:close/>
                </a:path>
              </a:pathLst>
            </a:custGeom>
            <a:ln>
              <a:solidFill>
                <a:srgbClr val="E6058F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 sz="16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3E4D6B2F-095F-C7FC-22A9-66029C53AC60}"/>
                </a:ext>
              </a:extLst>
            </p:cNvPr>
            <p:cNvSpPr/>
            <p:nvPr/>
          </p:nvSpPr>
          <p:spPr>
            <a:xfrm>
              <a:off x="3838575" y="1552575"/>
              <a:ext cx="4514850" cy="657225"/>
            </a:xfrm>
            <a:custGeom>
              <a:avLst/>
              <a:gdLst/>
              <a:ahLst/>
              <a:cxnLst/>
              <a:rect l="l" t="t" r="r" b="b"/>
              <a:pathLst>
                <a:path w="4514850" h="657225">
                  <a:moveTo>
                    <a:pt x="0" y="109600"/>
                  </a:moveTo>
                  <a:lnTo>
                    <a:pt x="8606" y="66919"/>
                  </a:lnTo>
                  <a:lnTo>
                    <a:pt x="32083" y="32083"/>
                  </a:lnTo>
                  <a:lnTo>
                    <a:pt x="66919" y="8606"/>
                  </a:lnTo>
                  <a:lnTo>
                    <a:pt x="109600" y="0"/>
                  </a:lnTo>
                  <a:lnTo>
                    <a:pt x="4405249" y="0"/>
                  </a:lnTo>
                  <a:lnTo>
                    <a:pt x="4447930" y="8606"/>
                  </a:lnTo>
                  <a:lnTo>
                    <a:pt x="4482766" y="32083"/>
                  </a:lnTo>
                  <a:lnTo>
                    <a:pt x="4506243" y="66919"/>
                  </a:lnTo>
                  <a:lnTo>
                    <a:pt x="4514850" y="109600"/>
                  </a:lnTo>
                  <a:lnTo>
                    <a:pt x="4514850" y="547624"/>
                  </a:lnTo>
                  <a:lnTo>
                    <a:pt x="4506243" y="590305"/>
                  </a:lnTo>
                  <a:lnTo>
                    <a:pt x="4482766" y="625141"/>
                  </a:lnTo>
                  <a:lnTo>
                    <a:pt x="4447930" y="648618"/>
                  </a:lnTo>
                  <a:lnTo>
                    <a:pt x="4405249" y="657225"/>
                  </a:lnTo>
                  <a:lnTo>
                    <a:pt x="109600" y="657225"/>
                  </a:lnTo>
                  <a:lnTo>
                    <a:pt x="66919" y="648618"/>
                  </a:lnTo>
                  <a:lnTo>
                    <a:pt x="32083" y="625141"/>
                  </a:lnTo>
                  <a:lnTo>
                    <a:pt x="8606" y="590305"/>
                  </a:lnTo>
                  <a:lnTo>
                    <a:pt x="0" y="547624"/>
                  </a:lnTo>
                  <a:lnTo>
                    <a:pt x="0" y="109600"/>
                  </a:lnTo>
                  <a:close/>
                </a:path>
              </a:pathLst>
            </a:custGeom>
            <a:ln>
              <a:solidFill>
                <a:srgbClr val="E6058F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 sz="16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</p:grpSp>
      <p:sp>
        <p:nvSpPr>
          <p:cNvPr id="7" name="object 5">
            <a:extLst>
              <a:ext uri="{FF2B5EF4-FFF2-40B4-BE49-F238E27FC236}">
                <a16:creationId xmlns:a16="http://schemas.microsoft.com/office/drawing/2014/main" id="{9824A10C-4665-3C9F-9547-6906D226B5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55167" y="1310099"/>
            <a:ext cx="4126229" cy="32124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pl-PL" sz="2000" b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USTAWA</a:t>
            </a:r>
            <a:r>
              <a:rPr lang="pl-PL" sz="2000" b="0" spc="-15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pl-PL" sz="2000" b="0" spc="7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PRAWO</a:t>
            </a:r>
            <a:r>
              <a:rPr lang="pl-PL" sz="2000" b="0" spc="2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pl-PL" sz="2000" b="0" spc="114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BUDOWLANE</a:t>
            </a:r>
            <a:endParaRPr lang="pl-PL" sz="20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grpSp>
        <p:nvGrpSpPr>
          <p:cNvPr id="8" name="object 6">
            <a:extLst>
              <a:ext uri="{FF2B5EF4-FFF2-40B4-BE49-F238E27FC236}">
                <a16:creationId xmlns:a16="http://schemas.microsoft.com/office/drawing/2014/main" id="{8808A81F-D83A-9185-485D-AF71FA1684AA}"/>
              </a:ext>
            </a:extLst>
          </p:cNvPr>
          <p:cNvGrpSpPr/>
          <p:nvPr/>
        </p:nvGrpSpPr>
        <p:grpSpPr>
          <a:xfrm>
            <a:off x="3295453" y="2490150"/>
            <a:ext cx="5638800" cy="1771650"/>
            <a:chOff x="3276600" y="2886075"/>
            <a:chExt cx="5638800" cy="1771650"/>
          </a:xfrm>
        </p:grpSpPr>
        <p:sp>
          <p:nvSpPr>
            <p:cNvPr id="9" name="object 7">
              <a:extLst>
                <a:ext uri="{FF2B5EF4-FFF2-40B4-BE49-F238E27FC236}">
                  <a16:creationId xmlns:a16="http://schemas.microsoft.com/office/drawing/2014/main" id="{D21CC921-69A7-67D5-4D5E-54CFF9370160}"/>
                </a:ext>
              </a:extLst>
            </p:cNvPr>
            <p:cNvSpPr/>
            <p:nvPr/>
          </p:nvSpPr>
          <p:spPr>
            <a:xfrm>
              <a:off x="3286125" y="2895600"/>
              <a:ext cx="5619750" cy="1752600"/>
            </a:xfrm>
            <a:custGeom>
              <a:avLst/>
              <a:gdLst/>
              <a:ahLst/>
              <a:cxnLst/>
              <a:rect l="l" t="t" r="r" b="b"/>
              <a:pathLst>
                <a:path w="5619750" h="1752600">
                  <a:moveTo>
                    <a:pt x="5327650" y="0"/>
                  </a:moveTo>
                  <a:lnTo>
                    <a:pt x="292100" y="0"/>
                  </a:lnTo>
                  <a:lnTo>
                    <a:pt x="244727" y="3823"/>
                  </a:lnTo>
                  <a:lnTo>
                    <a:pt x="199786" y="14894"/>
                  </a:lnTo>
                  <a:lnTo>
                    <a:pt x="157877" y="32609"/>
                  </a:lnTo>
                  <a:lnTo>
                    <a:pt x="119603" y="56367"/>
                  </a:lnTo>
                  <a:lnTo>
                    <a:pt x="85566" y="85566"/>
                  </a:lnTo>
                  <a:lnTo>
                    <a:pt x="56367" y="119603"/>
                  </a:lnTo>
                  <a:lnTo>
                    <a:pt x="32609" y="157877"/>
                  </a:lnTo>
                  <a:lnTo>
                    <a:pt x="14894" y="199786"/>
                  </a:lnTo>
                  <a:lnTo>
                    <a:pt x="3823" y="244727"/>
                  </a:lnTo>
                  <a:lnTo>
                    <a:pt x="0" y="292100"/>
                  </a:lnTo>
                  <a:lnTo>
                    <a:pt x="0" y="1460500"/>
                  </a:lnTo>
                  <a:lnTo>
                    <a:pt x="3823" y="1507872"/>
                  </a:lnTo>
                  <a:lnTo>
                    <a:pt x="14894" y="1552813"/>
                  </a:lnTo>
                  <a:lnTo>
                    <a:pt x="32609" y="1594722"/>
                  </a:lnTo>
                  <a:lnTo>
                    <a:pt x="56367" y="1632996"/>
                  </a:lnTo>
                  <a:lnTo>
                    <a:pt x="85566" y="1667033"/>
                  </a:lnTo>
                  <a:lnTo>
                    <a:pt x="119603" y="1696232"/>
                  </a:lnTo>
                  <a:lnTo>
                    <a:pt x="157877" y="1719990"/>
                  </a:lnTo>
                  <a:lnTo>
                    <a:pt x="199786" y="1737705"/>
                  </a:lnTo>
                  <a:lnTo>
                    <a:pt x="244727" y="1748776"/>
                  </a:lnTo>
                  <a:lnTo>
                    <a:pt x="292100" y="1752600"/>
                  </a:lnTo>
                  <a:lnTo>
                    <a:pt x="5327650" y="1752600"/>
                  </a:lnTo>
                  <a:lnTo>
                    <a:pt x="5375022" y="1748776"/>
                  </a:lnTo>
                  <a:lnTo>
                    <a:pt x="5419963" y="1737705"/>
                  </a:lnTo>
                  <a:lnTo>
                    <a:pt x="5461872" y="1719990"/>
                  </a:lnTo>
                  <a:lnTo>
                    <a:pt x="5500146" y="1696232"/>
                  </a:lnTo>
                  <a:lnTo>
                    <a:pt x="5534183" y="1667033"/>
                  </a:lnTo>
                  <a:lnTo>
                    <a:pt x="5563382" y="1632996"/>
                  </a:lnTo>
                  <a:lnTo>
                    <a:pt x="5587140" y="1594722"/>
                  </a:lnTo>
                  <a:lnTo>
                    <a:pt x="5604855" y="1552813"/>
                  </a:lnTo>
                  <a:lnTo>
                    <a:pt x="5615926" y="1507872"/>
                  </a:lnTo>
                  <a:lnTo>
                    <a:pt x="5619750" y="1460500"/>
                  </a:lnTo>
                  <a:lnTo>
                    <a:pt x="5619750" y="292100"/>
                  </a:lnTo>
                  <a:lnTo>
                    <a:pt x="5615926" y="244727"/>
                  </a:lnTo>
                  <a:lnTo>
                    <a:pt x="5604855" y="199786"/>
                  </a:lnTo>
                  <a:lnTo>
                    <a:pt x="5587140" y="157877"/>
                  </a:lnTo>
                  <a:lnTo>
                    <a:pt x="5563382" y="119603"/>
                  </a:lnTo>
                  <a:lnTo>
                    <a:pt x="5534183" y="85566"/>
                  </a:lnTo>
                  <a:lnTo>
                    <a:pt x="5500146" y="56367"/>
                  </a:lnTo>
                  <a:lnTo>
                    <a:pt x="5461872" y="32609"/>
                  </a:lnTo>
                  <a:lnTo>
                    <a:pt x="5419963" y="14894"/>
                  </a:lnTo>
                  <a:lnTo>
                    <a:pt x="5375022" y="3823"/>
                  </a:lnTo>
                  <a:lnTo>
                    <a:pt x="5327650" y="0"/>
                  </a:lnTo>
                  <a:close/>
                </a:path>
              </a:pathLst>
            </a:custGeom>
            <a:ln>
              <a:solidFill>
                <a:srgbClr val="E6058F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 sz="16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10" name="object 8">
              <a:extLst>
                <a:ext uri="{FF2B5EF4-FFF2-40B4-BE49-F238E27FC236}">
                  <a16:creationId xmlns:a16="http://schemas.microsoft.com/office/drawing/2014/main" id="{4C5B4150-EC1E-91B1-9F1A-BEBAD18388A0}"/>
                </a:ext>
              </a:extLst>
            </p:cNvPr>
            <p:cNvSpPr/>
            <p:nvPr/>
          </p:nvSpPr>
          <p:spPr>
            <a:xfrm>
              <a:off x="3286125" y="2895600"/>
              <a:ext cx="5619750" cy="1752600"/>
            </a:xfrm>
            <a:custGeom>
              <a:avLst/>
              <a:gdLst/>
              <a:ahLst/>
              <a:cxnLst/>
              <a:rect l="l" t="t" r="r" b="b"/>
              <a:pathLst>
                <a:path w="5619750" h="1752600">
                  <a:moveTo>
                    <a:pt x="0" y="292100"/>
                  </a:moveTo>
                  <a:lnTo>
                    <a:pt x="3823" y="244727"/>
                  </a:lnTo>
                  <a:lnTo>
                    <a:pt x="14894" y="199786"/>
                  </a:lnTo>
                  <a:lnTo>
                    <a:pt x="32609" y="157877"/>
                  </a:lnTo>
                  <a:lnTo>
                    <a:pt x="56367" y="119603"/>
                  </a:lnTo>
                  <a:lnTo>
                    <a:pt x="85566" y="85566"/>
                  </a:lnTo>
                  <a:lnTo>
                    <a:pt x="119603" y="56367"/>
                  </a:lnTo>
                  <a:lnTo>
                    <a:pt x="157877" y="32609"/>
                  </a:lnTo>
                  <a:lnTo>
                    <a:pt x="199786" y="14894"/>
                  </a:lnTo>
                  <a:lnTo>
                    <a:pt x="244727" y="3823"/>
                  </a:lnTo>
                  <a:lnTo>
                    <a:pt x="292100" y="0"/>
                  </a:lnTo>
                  <a:lnTo>
                    <a:pt x="5327650" y="0"/>
                  </a:lnTo>
                  <a:lnTo>
                    <a:pt x="5375022" y="3823"/>
                  </a:lnTo>
                  <a:lnTo>
                    <a:pt x="5419963" y="14894"/>
                  </a:lnTo>
                  <a:lnTo>
                    <a:pt x="5461872" y="32609"/>
                  </a:lnTo>
                  <a:lnTo>
                    <a:pt x="5500146" y="56367"/>
                  </a:lnTo>
                  <a:lnTo>
                    <a:pt x="5534183" y="85566"/>
                  </a:lnTo>
                  <a:lnTo>
                    <a:pt x="5563382" y="119603"/>
                  </a:lnTo>
                  <a:lnTo>
                    <a:pt x="5587140" y="157877"/>
                  </a:lnTo>
                  <a:lnTo>
                    <a:pt x="5604855" y="199786"/>
                  </a:lnTo>
                  <a:lnTo>
                    <a:pt x="5615926" y="244727"/>
                  </a:lnTo>
                  <a:lnTo>
                    <a:pt x="5619750" y="292100"/>
                  </a:lnTo>
                  <a:lnTo>
                    <a:pt x="5619750" y="1460500"/>
                  </a:lnTo>
                  <a:lnTo>
                    <a:pt x="5615926" y="1507872"/>
                  </a:lnTo>
                  <a:lnTo>
                    <a:pt x="5604855" y="1552813"/>
                  </a:lnTo>
                  <a:lnTo>
                    <a:pt x="5587140" y="1594722"/>
                  </a:lnTo>
                  <a:lnTo>
                    <a:pt x="5563382" y="1632996"/>
                  </a:lnTo>
                  <a:lnTo>
                    <a:pt x="5534183" y="1667033"/>
                  </a:lnTo>
                  <a:lnTo>
                    <a:pt x="5500146" y="1696232"/>
                  </a:lnTo>
                  <a:lnTo>
                    <a:pt x="5461872" y="1719990"/>
                  </a:lnTo>
                  <a:lnTo>
                    <a:pt x="5419963" y="1737705"/>
                  </a:lnTo>
                  <a:lnTo>
                    <a:pt x="5375022" y="1748776"/>
                  </a:lnTo>
                  <a:lnTo>
                    <a:pt x="5327650" y="1752600"/>
                  </a:lnTo>
                  <a:lnTo>
                    <a:pt x="292100" y="1752600"/>
                  </a:lnTo>
                  <a:lnTo>
                    <a:pt x="244727" y="1748776"/>
                  </a:lnTo>
                  <a:lnTo>
                    <a:pt x="199786" y="1737705"/>
                  </a:lnTo>
                  <a:lnTo>
                    <a:pt x="157877" y="1719990"/>
                  </a:lnTo>
                  <a:lnTo>
                    <a:pt x="119603" y="1696232"/>
                  </a:lnTo>
                  <a:lnTo>
                    <a:pt x="85566" y="1667033"/>
                  </a:lnTo>
                  <a:lnTo>
                    <a:pt x="56367" y="1632996"/>
                  </a:lnTo>
                  <a:lnTo>
                    <a:pt x="32609" y="1594722"/>
                  </a:lnTo>
                  <a:lnTo>
                    <a:pt x="14894" y="1552813"/>
                  </a:lnTo>
                  <a:lnTo>
                    <a:pt x="3823" y="1507872"/>
                  </a:lnTo>
                  <a:lnTo>
                    <a:pt x="0" y="1460500"/>
                  </a:lnTo>
                  <a:lnTo>
                    <a:pt x="0" y="292100"/>
                  </a:lnTo>
                  <a:close/>
                </a:path>
              </a:pathLst>
            </a:custGeom>
            <a:ln>
              <a:solidFill>
                <a:srgbClr val="E6058F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 sz="16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</p:grpSp>
      <p:sp>
        <p:nvSpPr>
          <p:cNvPr id="11" name="object 9">
            <a:extLst>
              <a:ext uri="{FF2B5EF4-FFF2-40B4-BE49-F238E27FC236}">
                <a16:creationId xmlns:a16="http://schemas.microsoft.com/office/drawing/2014/main" id="{3F708005-40FB-107C-E7EA-C6155693B730}"/>
              </a:ext>
            </a:extLst>
          </p:cNvPr>
          <p:cNvSpPr txBox="1"/>
          <p:nvPr/>
        </p:nvSpPr>
        <p:spPr>
          <a:xfrm>
            <a:off x="3609524" y="2757916"/>
            <a:ext cx="5008245" cy="124457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2000" spc="-1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Rozporządzenie</a:t>
            </a:r>
            <a:r>
              <a:rPr sz="2000" spc="-6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2000" spc="-1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Ministra</a:t>
            </a:r>
            <a:r>
              <a:rPr sz="2000" spc="-85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2000" spc="-1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Infrastruktury</a:t>
            </a:r>
            <a:r>
              <a:rPr sz="2000" spc="-1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2000" spc="-5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z </a:t>
            </a:r>
            <a:r>
              <a:rPr sz="20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dnia</a:t>
            </a:r>
            <a:r>
              <a:rPr sz="2000" spc="-3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20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12</a:t>
            </a:r>
            <a:r>
              <a:rPr sz="2000" spc="-6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20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kwietnia 2002</a:t>
            </a:r>
            <a:r>
              <a:rPr sz="2000" spc="1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2000" spc="-125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r.</a:t>
            </a:r>
            <a:r>
              <a:rPr sz="2000" spc="-25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20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</a:t>
            </a:r>
            <a:r>
              <a:rPr sz="2000" spc="-35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2000" spc="-1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sprawie warunków</a:t>
            </a:r>
            <a:r>
              <a:rPr sz="2000" spc="-8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2000" spc="-1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technicznych</a:t>
            </a:r>
            <a:r>
              <a:rPr sz="2000" spc="-8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20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jakim</a:t>
            </a:r>
            <a:r>
              <a:rPr sz="2000" spc="-55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2000" spc="-1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powinny </a:t>
            </a:r>
            <a:r>
              <a:rPr sz="20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odpowiadać</a:t>
            </a:r>
            <a:r>
              <a:rPr sz="2000" spc="-5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2000" spc="-1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budynki</a:t>
            </a:r>
            <a:r>
              <a:rPr sz="2000" spc="-65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20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</a:t>
            </a:r>
            <a:r>
              <a:rPr sz="2000" spc="1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20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ich</a:t>
            </a:r>
            <a:r>
              <a:rPr sz="2000" spc="-3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2000" spc="-1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usytuowanie</a:t>
            </a:r>
            <a:endParaRPr sz="20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grpSp>
        <p:nvGrpSpPr>
          <p:cNvPr id="12" name="object 10">
            <a:extLst>
              <a:ext uri="{FF2B5EF4-FFF2-40B4-BE49-F238E27FC236}">
                <a16:creationId xmlns:a16="http://schemas.microsoft.com/office/drawing/2014/main" id="{8EA070C1-3EE0-7CF0-DB0E-13EE8932A75F}"/>
              </a:ext>
            </a:extLst>
          </p:cNvPr>
          <p:cNvGrpSpPr/>
          <p:nvPr/>
        </p:nvGrpSpPr>
        <p:grpSpPr>
          <a:xfrm>
            <a:off x="1295203" y="4880925"/>
            <a:ext cx="2876550" cy="561975"/>
            <a:chOff x="1276350" y="5276850"/>
            <a:chExt cx="2876550" cy="561975"/>
          </a:xfrm>
        </p:grpSpPr>
        <p:sp>
          <p:nvSpPr>
            <p:cNvPr id="13" name="object 11">
              <a:extLst>
                <a:ext uri="{FF2B5EF4-FFF2-40B4-BE49-F238E27FC236}">
                  <a16:creationId xmlns:a16="http://schemas.microsoft.com/office/drawing/2014/main" id="{0A25BC23-8D34-8DD8-BDEC-0A3A019C6620}"/>
                </a:ext>
              </a:extLst>
            </p:cNvPr>
            <p:cNvSpPr/>
            <p:nvPr/>
          </p:nvSpPr>
          <p:spPr>
            <a:xfrm>
              <a:off x="1285875" y="5286375"/>
              <a:ext cx="2857500" cy="542925"/>
            </a:xfrm>
            <a:custGeom>
              <a:avLst/>
              <a:gdLst/>
              <a:ahLst/>
              <a:cxnLst/>
              <a:rect l="l" t="t" r="r" b="b"/>
              <a:pathLst>
                <a:path w="2857500" h="542925">
                  <a:moveTo>
                    <a:pt x="2767076" y="0"/>
                  </a:moveTo>
                  <a:lnTo>
                    <a:pt x="90424" y="0"/>
                  </a:lnTo>
                  <a:lnTo>
                    <a:pt x="55239" y="7111"/>
                  </a:lnTo>
                  <a:lnTo>
                    <a:pt x="26495" y="26511"/>
                  </a:lnTo>
                  <a:lnTo>
                    <a:pt x="7110" y="55292"/>
                  </a:lnTo>
                  <a:lnTo>
                    <a:pt x="0" y="90550"/>
                  </a:lnTo>
                  <a:lnTo>
                    <a:pt x="0" y="452437"/>
                  </a:lnTo>
                  <a:lnTo>
                    <a:pt x="7110" y="487659"/>
                  </a:lnTo>
                  <a:lnTo>
                    <a:pt x="26495" y="516421"/>
                  </a:lnTo>
                  <a:lnTo>
                    <a:pt x="55239" y="535813"/>
                  </a:lnTo>
                  <a:lnTo>
                    <a:pt x="90424" y="542925"/>
                  </a:lnTo>
                  <a:lnTo>
                    <a:pt x="2767076" y="542925"/>
                  </a:lnTo>
                  <a:lnTo>
                    <a:pt x="2802260" y="535813"/>
                  </a:lnTo>
                  <a:lnTo>
                    <a:pt x="2831004" y="516421"/>
                  </a:lnTo>
                  <a:lnTo>
                    <a:pt x="2850389" y="487659"/>
                  </a:lnTo>
                  <a:lnTo>
                    <a:pt x="2857500" y="452437"/>
                  </a:lnTo>
                  <a:lnTo>
                    <a:pt x="2857500" y="90550"/>
                  </a:lnTo>
                  <a:lnTo>
                    <a:pt x="2850389" y="55292"/>
                  </a:lnTo>
                  <a:lnTo>
                    <a:pt x="2831004" y="26511"/>
                  </a:lnTo>
                  <a:lnTo>
                    <a:pt x="2802260" y="7112"/>
                  </a:lnTo>
                  <a:lnTo>
                    <a:pt x="2767076" y="0"/>
                  </a:lnTo>
                  <a:close/>
                </a:path>
              </a:pathLst>
            </a:custGeom>
            <a:ln>
              <a:solidFill>
                <a:srgbClr val="E6058F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 sz="16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14" name="object 12">
              <a:extLst>
                <a:ext uri="{FF2B5EF4-FFF2-40B4-BE49-F238E27FC236}">
                  <a16:creationId xmlns:a16="http://schemas.microsoft.com/office/drawing/2014/main" id="{9E87E75E-F84C-634C-4151-61CF3EA79B8A}"/>
                </a:ext>
              </a:extLst>
            </p:cNvPr>
            <p:cNvSpPr/>
            <p:nvPr/>
          </p:nvSpPr>
          <p:spPr>
            <a:xfrm>
              <a:off x="1285875" y="5286375"/>
              <a:ext cx="2857500" cy="542925"/>
            </a:xfrm>
            <a:custGeom>
              <a:avLst/>
              <a:gdLst/>
              <a:ahLst/>
              <a:cxnLst/>
              <a:rect l="l" t="t" r="r" b="b"/>
              <a:pathLst>
                <a:path w="2857500" h="542925">
                  <a:moveTo>
                    <a:pt x="0" y="90550"/>
                  </a:moveTo>
                  <a:lnTo>
                    <a:pt x="7110" y="55292"/>
                  </a:lnTo>
                  <a:lnTo>
                    <a:pt x="26495" y="26511"/>
                  </a:lnTo>
                  <a:lnTo>
                    <a:pt x="55239" y="7111"/>
                  </a:lnTo>
                  <a:lnTo>
                    <a:pt x="90424" y="0"/>
                  </a:lnTo>
                  <a:lnTo>
                    <a:pt x="2767076" y="0"/>
                  </a:lnTo>
                  <a:lnTo>
                    <a:pt x="2802260" y="7112"/>
                  </a:lnTo>
                  <a:lnTo>
                    <a:pt x="2831004" y="26511"/>
                  </a:lnTo>
                  <a:lnTo>
                    <a:pt x="2850389" y="55292"/>
                  </a:lnTo>
                  <a:lnTo>
                    <a:pt x="2857500" y="90550"/>
                  </a:lnTo>
                  <a:lnTo>
                    <a:pt x="2857500" y="452437"/>
                  </a:lnTo>
                  <a:lnTo>
                    <a:pt x="2850389" y="487659"/>
                  </a:lnTo>
                  <a:lnTo>
                    <a:pt x="2831004" y="516421"/>
                  </a:lnTo>
                  <a:lnTo>
                    <a:pt x="2802260" y="535813"/>
                  </a:lnTo>
                  <a:lnTo>
                    <a:pt x="2767076" y="542925"/>
                  </a:lnTo>
                  <a:lnTo>
                    <a:pt x="90424" y="542925"/>
                  </a:lnTo>
                  <a:lnTo>
                    <a:pt x="55239" y="535813"/>
                  </a:lnTo>
                  <a:lnTo>
                    <a:pt x="26495" y="516421"/>
                  </a:lnTo>
                  <a:lnTo>
                    <a:pt x="7110" y="487659"/>
                  </a:lnTo>
                  <a:lnTo>
                    <a:pt x="0" y="452437"/>
                  </a:lnTo>
                  <a:lnTo>
                    <a:pt x="0" y="90550"/>
                  </a:lnTo>
                  <a:close/>
                </a:path>
              </a:pathLst>
            </a:custGeom>
            <a:ln>
              <a:solidFill>
                <a:srgbClr val="E6058F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 sz="16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</p:grpSp>
      <p:sp>
        <p:nvSpPr>
          <p:cNvPr id="15" name="object 13">
            <a:extLst>
              <a:ext uri="{FF2B5EF4-FFF2-40B4-BE49-F238E27FC236}">
                <a16:creationId xmlns:a16="http://schemas.microsoft.com/office/drawing/2014/main" id="{C5B30B14-B34E-C3D5-04BA-F831067C0A51}"/>
              </a:ext>
            </a:extLst>
          </p:cNvPr>
          <p:cNvSpPr txBox="1"/>
          <p:nvPr/>
        </p:nvSpPr>
        <p:spPr>
          <a:xfrm>
            <a:off x="1550472" y="4953950"/>
            <a:ext cx="2360930" cy="32060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14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PN-</a:t>
            </a:r>
            <a:r>
              <a:rPr sz="2000" spc="15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</a:t>
            </a:r>
            <a:r>
              <a:rPr sz="2000" spc="-65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2000" spc="45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1838:2005</a:t>
            </a:r>
            <a:endParaRPr sz="20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grpSp>
        <p:nvGrpSpPr>
          <p:cNvPr id="16" name="object 14">
            <a:extLst>
              <a:ext uri="{FF2B5EF4-FFF2-40B4-BE49-F238E27FC236}">
                <a16:creationId xmlns:a16="http://schemas.microsoft.com/office/drawing/2014/main" id="{35F2A7F1-E3D3-974B-56D0-89C8049D521A}"/>
              </a:ext>
            </a:extLst>
          </p:cNvPr>
          <p:cNvGrpSpPr/>
          <p:nvPr/>
        </p:nvGrpSpPr>
        <p:grpSpPr>
          <a:xfrm>
            <a:off x="4676578" y="4947600"/>
            <a:ext cx="2876550" cy="552450"/>
            <a:chOff x="4657725" y="5343525"/>
            <a:chExt cx="2876550" cy="552450"/>
          </a:xfrm>
        </p:grpSpPr>
        <p:sp>
          <p:nvSpPr>
            <p:cNvPr id="17" name="object 15">
              <a:extLst>
                <a:ext uri="{FF2B5EF4-FFF2-40B4-BE49-F238E27FC236}">
                  <a16:creationId xmlns:a16="http://schemas.microsoft.com/office/drawing/2014/main" id="{BC93B2E3-3B46-4AB5-875E-C24CDD1A43FE}"/>
                </a:ext>
              </a:extLst>
            </p:cNvPr>
            <p:cNvSpPr/>
            <p:nvPr/>
          </p:nvSpPr>
          <p:spPr>
            <a:xfrm>
              <a:off x="4667250" y="5353050"/>
              <a:ext cx="2857500" cy="533400"/>
            </a:xfrm>
            <a:custGeom>
              <a:avLst/>
              <a:gdLst/>
              <a:ahLst/>
              <a:cxnLst/>
              <a:rect l="l" t="t" r="r" b="b"/>
              <a:pathLst>
                <a:path w="2857500" h="533400">
                  <a:moveTo>
                    <a:pt x="2768600" y="0"/>
                  </a:moveTo>
                  <a:lnTo>
                    <a:pt x="88900" y="0"/>
                  </a:lnTo>
                  <a:lnTo>
                    <a:pt x="54274" y="6979"/>
                  </a:lnTo>
                  <a:lnTo>
                    <a:pt x="26019" y="26019"/>
                  </a:lnTo>
                  <a:lnTo>
                    <a:pt x="6979" y="54274"/>
                  </a:lnTo>
                  <a:lnTo>
                    <a:pt x="0" y="88900"/>
                  </a:lnTo>
                  <a:lnTo>
                    <a:pt x="0" y="444500"/>
                  </a:lnTo>
                  <a:lnTo>
                    <a:pt x="6979" y="479103"/>
                  </a:lnTo>
                  <a:lnTo>
                    <a:pt x="26019" y="507361"/>
                  </a:lnTo>
                  <a:lnTo>
                    <a:pt x="54274" y="526413"/>
                  </a:lnTo>
                  <a:lnTo>
                    <a:pt x="88900" y="533400"/>
                  </a:lnTo>
                  <a:lnTo>
                    <a:pt x="2768600" y="533400"/>
                  </a:lnTo>
                  <a:lnTo>
                    <a:pt x="2803225" y="526413"/>
                  </a:lnTo>
                  <a:lnTo>
                    <a:pt x="2831480" y="507361"/>
                  </a:lnTo>
                  <a:lnTo>
                    <a:pt x="2850520" y="479103"/>
                  </a:lnTo>
                  <a:lnTo>
                    <a:pt x="2857500" y="444500"/>
                  </a:lnTo>
                  <a:lnTo>
                    <a:pt x="2857500" y="88900"/>
                  </a:lnTo>
                  <a:lnTo>
                    <a:pt x="2850520" y="54274"/>
                  </a:lnTo>
                  <a:lnTo>
                    <a:pt x="2831480" y="26019"/>
                  </a:lnTo>
                  <a:lnTo>
                    <a:pt x="2803225" y="6979"/>
                  </a:lnTo>
                  <a:lnTo>
                    <a:pt x="2768600" y="0"/>
                  </a:lnTo>
                  <a:close/>
                </a:path>
              </a:pathLst>
            </a:custGeom>
            <a:ln>
              <a:solidFill>
                <a:srgbClr val="E6058F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 sz="16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18" name="object 16">
              <a:extLst>
                <a:ext uri="{FF2B5EF4-FFF2-40B4-BE49-F238E27FC236}">
                  <a16:creationId xmlns:a16="http://schemas.microsoft.com/office/drawing/2014/main" id="{469FD71A-8DCA-7C7E-6ABE-72368F713BD2}"/>
                </a:ext>
              </a:extLst>
            </p:cNvPr>
            <p:cNvSpPr/>
            <p:nvPr/>
          </p:nvSpPr>
          <p:spPr>
            <a:xfrm>
              <a:off x="4667250" y="5353050"/>
              <a:ext cx="2857500" cy="533400"/>
            </a:xfrm>
            <a:custGeom>
              <a:avLst/>
              <a:gdLst/>
              <a:ahLst/>
              <a:cxnLst/>
              <a:rect l="l" t="t" r="r" b="b"/>
              <a:pathLst>
                <a:path w="2857500" h="533400">
                  <a:moveTo>
                    <a:pt x="0" y="88900"/>
                  </a:moveTo>
                  <a:lnTo>
                    <a:pt x="6979" y="54274"/>
                  </a:lnTo>
                  <a:lnTo>
                    <a:pt x="26019" y="26019"/>
                  </a:lnTo>
                  <a:lnTo>
                    <a:pt x="54274" y="6979"/>
                  </a:lnTo>
                  <a:lnTo>
                    <a:pt x="88900" y="0"/>
                  </a:lnTo>
                  <a:lnTo>
                    <a:pt x="2768600" y="0"/>
                  </a:lnTo>
                  <a:lnTo>
                    <a:pt x="2803225" y="6979"/>
                  </a:lnTo>
                  <a:lnTo>
                    <a:pt x="2831480" y="26019"/>
                  </a:lnTo>
                  <a:lnTo>
                    <a:pt x="2850520" y="54274"/>
                  </a:lnTo>
                  <a:lnTo>
                    <a:pt x="2857500" y="88900"/>
                  </a:lnTo>
                  <a:lnTo>
                    <a:pt x="2857500" y="444500"/>
                  </a:lnTo>
                  <a:lnTo>
                    <a:pt x="2850520" y="479103"/>
                  </a:lnTo>
                  <a:lnTo>
                    <a:pt x="2831480" y="507361"/>
                  </a:lnTo>
                  <a:lnTo>
                    <a:pt x="2803225" y="526413"/>
                  </a:lnTo>
                  <a:lnTo>
                    <a:pt x="2768600" y="533400"/>
                  </a:lnTo>
                  <a:lnTo>
                    <a:pt x="88900" y="533400"/>
                  </a:lnTo>
                  <a:lnTo>
                    <a:pt x="54274" y="526413"/>
                  </a:lnTo>
                  <a:lnTo>
                    <a:pt x="26019" y="507361"/>
                  </a:lnTo>
                  <a:lnTo>
                    <a:pt x="6979" y="479103"/>
                  </a:lnTo>
                  <a:lnTo>
                    <a:pt x="0" y="444500"/>
                  </a:lnTo>
                  <a:lnTo>
                    <a:pt x="0" y="88900"/>
                  </a:lnTo>
                  <a:close/>
                </a:path>
              </a:pathLst>
            </a:custGeom>
            <a:ln>
              <a:solidFill>
                <a:srgbClr val="E6058F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 sz="16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</p:grpSp>
      <p:sp>
        <p:nvSpPr>
          <p:cNvPr id="19" name="object 17">
            <a:extLst>
              <a:ext uri="{FF2B5EF4-FFF2-40B4-BE49-F238E27FC236}">
                <a16:creationId xmlns:a16="http://schemas.microsoft.com/office/drawing/2014/main" id="{4199366B-3412-CEBD-6E65-7228CB31C5C4}"/>
              </a:ext>
            </a:extLst>
          </p:cNvPr>
          <p:cNvSpPr txBox="1"/>
          <p:nvPr/>
        </p:nvSpPr>
        <p:spPr>
          <a:xfrm>
            <a:off x="4936674" y="5018402"/>
            <a:ext cx="2360295" cy="32060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14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PN-</a:t>
            </a:r>
            <a:r>
              <a:rPr sz="2000" spc="15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EN</a:t>
            </a:r>
            <a:r>
              <a:rPr sz="2000" spc="-65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sz="2000" spc="45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1838:2013</a:t>
            </a:r>
            <a:endParaRPr sz="20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grpSp>
        <p:nvGrpSpPr>
          <p:cNvPr id="20" name="object 18">
            <a:extLst>
              <a:ext uri="{FF2B5EF4-FFF2-40B4-BE49-F238E27FC236}">
                <a16:creationId xmlns:a16="http://schemas.microsoft.com/office/drawing/2014/main" id="{F1FFE257-6C9F-F532-8886-998E12C4888B}"/>
              </a:ext>
            </a:extLst>
          </p:cNvPr>
          <p:cNvGrpSpPr/>
          <p:nvPr/>
        </p:nvGrpSpPr>
        <p:grpSpPr>
          <a:xfrm>
            <a:off x="8057953" y="4880925"/>
            <a:ext cx="2876550" cy="561975"/>
            <a:chOff x="8039100" y="5276850"/>
            <a:chExt cx="2876550" cy="561975"/>
          </a:xfrm>
        </p:grpSpPr>
        <p:sp>
          <p:nvSpPr>
            <p:cNvPr id="21" name="object 19">
              <a:extLst>
                <a:ext uri="{FF2B5EF4-FFF2-40B4-BE49-F238E27FC236}">
                  <a16:creationId xmlns:a16="http://schemas.microsoft.com/office/drawing/2014/main" id="{2E114331-2E53-6D47-FDD6-63807137AE08}"/>
                </a:ext>
              </a:extLst>
            </p:cNvPr>
            <p:cNvSpPr/>
            <p:nvPr/>
          </p:nvSpPr>
          <p:spPr>
            <a:xfrm>
              <a:off x="8048625" y="5286375"/>
              <a:ext cx="2857500" cy="542925"/>
            </a:xfrm>
            <a:custGeom>
              <a:avLst/>
              <a:gdLst/>
              <a:ahLst/>
              <a:cxnLst/>
              <a:rect l="l" t="t" r="r" b="b"/>
              <a:pathLst>
                <a:path w="2857500" h="542925">
                  <a:moveTo>
                    <a:pt x="2767076" y="0"/>
                  </a:moveTo>
                  <a:lnTo>
                    <a:pt x="90550" y="0"/>
                  </a:lnTo>
                  <a:lnTo>
                    <a:pt x="55292" y="7111"/>
                  </a:lnTo>
                  <a:lnTo>
                    <a:pt x="26511" y="26511"/>
                  </a:lnTo>
                  <a:lnTo>
                    <a:pt x="7112" y="55292"/>
                  </a:lnTo>
                  <a:lnTo>
                    <a:pt x="0" y="90550"/>
                  </a:lnTo>
                  <a:lnTo>
                    <a:pt x="0" y="452437"/>
                  </a:lnTo>
                  <a:lnTo>
                    <a:pt x="7111" y="487659"/>
                  </a:lnTo>
                  <a:lnTo>
                    <a:pt x="26511" y="516421"/>
                  </a:lnTo>
                  <a:lnTo>
                    <a:pt x="55292" y="535813"/>
                  </a:lnTo>
                  <a:lnTo>
                    <a:pt x="90550" y="542925"/>
                  </a:lnTo>
                  <a:lnTo>
                    <a:pt x="2767076" y="542925"/>
                  </a:lnTo>
                  <a:lnTo>
                    <a:pt x="2802260" y="535813"/>
                  </a:lnTo>
                  <a:lnTo>
                    <a:pt x="2831004" y="516421"/>
                  </a:lnTo>
                  <a:lnTo>
                    <a:pt x="2850389" y="487659"/>
                  </a:lnTo>
                  <a:lnTo>
                    <a:pt x="2857500" y="452437"/>
                  </a:lnTo>
                  <a:lnTo>
                    <a:pt x="2857500" y="90550"/>
                  </a:lnTo>
                  <a:lnTo>
                    <a:pt x="2850389" y="55292"/>
                  </a:lnTo>
                  <a:lnTo>
                    <a:pt x="2831004" y="26511"/>
                  </a:lnTo>
                  <a:lnTo>
                    <a:pt x="2802260" y="7112"/>
                  </a:lnTo>
                  <a:lnTo>
                    <a:pt x="2767076" y="0"/>
                  </a:lnTo>
                  <a:close/>
                </a:path>
              </a:pathLst>
            </a:custGeom>
            <a:ln>
              <a:solidFill>
                <a:srgbClr val="E6058F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 sz="16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  <p:sp>
          <p:nvSpPr>
            <p:cNvPr id="22" name="object 20">
              <a:extLst>
                <a:ext uri="{FF2B5EF4-FFF2-40B4-BE49-F238E27FC236}">
                  <a16:creationId xmlns:a16="http://schemas.microsoft.com/office/drawing/2014/main" id="{6C49608B-8A27-7D7C-A144-162512773A4A}"/>
                </a:ext>
              </a:extLst>
            </p:cNvPr>
            <p:cNvSpPr/>
            <p:nvPr/>
          </p:nvSpPr>
          <p:spPr>
            <a:xfrm>
              <a:off x="8048625" y="5286375"/>
              <a:ext cx="2857500" cy="542925"/>
            </a:xfrm>
            <a:custGeom>
              <a:avLst/>
              <a:gdLst/>
              <a:ahLst/>
              <a:cxnLst/>
              <a:rect l="l" t="t" r="r" b="b"/>
              <a:pathLst>
                <a:path w="2857500" h="542925">
                  <a:moveTo>
                    <a:pt x="0" y="90550"/>
                  </a:moveTo>
                  <a:lnTo>
                    <a:pt x="7112" y="55292"/>
                  </a:lnTo>
                  <a:lnTo>
                    <a:pt x="26511" y="26511"/>
                  </a:lnTo>
                  <a:lnTo>
                    <a:pt x="55292" y="7111"/>
                  </a:lnTo>
                  <a:lnTo>
                    <a:pt x="90550" y="0"/>
                  </a:lnTo>
                  <a:lnTo>
                    <a:pt x="2767076" y="0"/>
                  </a:lnTo>
                  <a:lnTo>
                    <a:pt x="2802260" y="7112"/>
                  </a:lnTo>
                  <a:lnTo>
                    <a:pt x="2831004" y="26511"/>
                  </a:lnTo>
                  <a:lnTo>
                    <a:pt x="2850389" y="55292"/>
                  </a:lnTo>
                  <a:lnTo>
                    <a:pt x="2857500" y="90550"/>
                  </a:lnTo>
                  <a:lnTo>
                    <a:pt x="2857500" y="452437"/>
                  </a:lnTo>
                  <a:lnTo>
                    <a:pt x="2850389" y="487659"/>
                  </a:lnTo>
                  <a:lnTo>
                    <a:pt x="2831004" y="516421"/>
                  </a:lnTo>
                  <a:lnTo>
                    <a:pt x="2802260" y="535813"/>
                  </a:lnTo>
                  <a:lnTo>
                    <a:pt x="2767076" y="542925"/>
                  </a:lnTo>
                  <a:lnTo>
                    <a:pt x="90550" y="542925"/>
                  </a:lnTo>
                  <a:lnTo>
                    <a:pt x="55292" y="535813"/>
                  </a:lnTo>
                  <a:lnTo>
                    <a:pt x="26511" y="516421"/>
                  </a:lnTo>
                  <a:lnTo>
                    <a:pt x="7111" y="487659"/>
                  </a:lnTo>
                  <a:lnTo>
                    <a:pt x="0" y="452437"/>
                  </a:lnTo>
                  <a:lnTo>
                    <a:pt x="0" y="90550"/>
                  </a:lnTo>
                  <a:close/>
                </a:path>
              </a:pathLst>
            </a:custGeom>
            <a:ln>
              <a:solidFill>
                <a:srgbClr val="E6058F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 sz="16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</p:grpSp>
      <p:sp>
        <p:nvSpPr>
          <p:cNvPr id="23" name="object 21">
            <a:extLst>
              <a:ext uri="{FF2B5EF4-FFF2-40B4-BE49-F238E27FC236}">
                <a16:creationId xmlns:a16="http://schemas.microsoft.com/office/drawing/2014/main" id="{D54B36AF-5397-85A6-D40D-1F77FF16B07B}"/>
              </a:ext>
            </a:extLst>
          </p:cNvPr>
          <p:cNvSpPr txBox="1"/>
          <p:nvPr/>
        </p:nvSpPr>
        <p:spPr>
          <a:xfrm>
            <a:off x="8420204" y="4982230"/>
            <a:ext cx="2241511" cy="32060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2000" spc="150">
                <a:latin typeface="Lato Light"/>
                <a:ea typeface="Lato Light"/>
                <a:cs typeface="Lato Light"/>
              </a:rPr>
              <a:t>PN-EN</a:t>
            </a:r>
            <a:r>
              <a:rPr sz="2000" spc="-70">
                <a:latin typeface="Lato Light"/>
                <a:ea typeface="Lato Light"/>
                <a:cs typeface="Lato Light"/>
              </a:rPr>
              <a:t> </a:t>
            </a:r>
            <a:r>
              <a:rPr lang="pl-PL" sz="2000" spc="45">
                <a:latin typeface="Lato Light"/>
                <a:ea typeface="Lato Light"/>
                <a:cs typeface="Lato Light"/>
              </a:rPr>
              <a:t>1838:2025</a:t>
            </a:r>
            <a:endParaRPr sz="20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2BD3EB5E-1B2E-6250-EB9E-FAA049D1750B}"/>
              </a:ext>
            </a:extLst>
          </p:cNvPr>
          <p:cNvSpPr/>
          <p:nvPr/>
        </p:nvSpPr>
        <p:spPr>
          <a:xfrm>
            <a:off x="5943698" y="1880550"/>
            <a:ext cx="342900" cy="560070"/>
          </a:xfrm>
          <a:custGeom>
            <a:avLst/>
            <a:gdLst/>
            <a:ahLst/>
            <a:cxnLst/>
            <a:rect l="l" t="t" r="r" b="b"/>
            <a:pathLst>
              <a:path w="342900" h="560069">
                <a:moveTo>
                  <a:pt x="32942" y="217846"/>
                </a:moveTo>
                <a:lnTo>
                  <a:pt x="18627" y="222758"/>
                </a:lnTo>
                <a:lnTo>
                  <a:pt x="7322" y="232787"/>
                </a:lnTo>
                <a:lnTo>
                  <a:pt x="958" y="245935"/>
                </a:lnTo>
                <a:lnTo>
                  <a:pt x="0" y="260512"/>
                </a:lnTo>
                <a:lnTo>
                  <a:pt x="4911" y="274827"/>
                </a:lnTo>
                <a:lnTo>
                  <a:pt x="171154" y="559815"/>
                </a:lnTo>
                <a:lnTo>
                  <a:pt x="215233" y="484250"/>
                </a:lnTo>
                <a:lnTo>
                  <a:pt x="133054" y="484250"/>
                </a:lnTo>
                <a:lnTo>
                  <a:pt x="133054" y="343371"/>
                </a:lnTo>
                <a:lnTo>
                  <a:pt x="70697" y="236474"/>
                </a:lnTo>
                <a:lnTo>
                  <a:pt x="60668" y="225169"/>
                </a:lnTo>
                <a:lnTo>
                  <a:pt x="47519" y="218805"/>
                </a:lnTo>
                <a:lnTo>
                  <a:pt x="32942" y="217846"/>
                </a:lnTo>
                <a:close/>
              </a:path>
              <a:path w="342900" h="560069">
                <a:moveTo>
                  <a:pt x="133054" y="343371"/>
                </a:moveTo>
                <a:lnTo>
                  <a:pt x="133054" y="484250"/>
                </a:lnTo>
                <a:lnTo>
                  <a:pt x="209254" y="484250"/>
                </a:lnTo>
                <a:lnTo>
                  <a:pt x="209254" y="465074"/>
                </a:lnTo>
                <a:lnTo>
                  <a:pt x="138261" y="465074"/>
                </a:lnTo>
                <a:lnTo>
                  <a:pt x="171154" y="408686"/>
                </a:lnTo>
                <a:lnTo>
                  <a:pt x="133054" y="343371"/>
                </a:lnTo>
                <a:close/>
              </a:path>
              <a:path w="342900" h="560069">
                <a:moveTo>
                  <a:pt x="309366" y="217846"/>
                </a:moveTo>
                <a:lnTo>
                  <a:pt x="294788" y="218805"/>
                </a:lnTo>
                <a:lnTo>
                  <a:pt x="281640" y="225169"/>
                </a:lnTo>
                <a:lnTo>
                  <a:pt x="271611" y="236474"/>
                </a:lnTo>
                <a:lnTo>
                  <a:pt x="209254" y="343371"/>
                </a:lnTo>
                <a:lnTo>
                  <a:pt x="209254" y="484250"/>
                </a:lnTo>
                <a:lnTo>
                  <a:pt x="215233" y="484250"/>
                </a:lnTo>
                <a:lnTo>
                  <a:pt x="337397" y="274827"/>
                </a:lnTo>
                <a:lnTo>
                  <a:pt x="342308" y="260512"/>
                </a:lnTo>
                <a:lnTo>
                  <a:pt x="341350" y="245935"/>
                </a:lnTo>
                <a:lnTo>
                  <a:pt x="334986" y="232787"/>
                </a:lnTo>
                <a:lnTo>
                  <a:pt x="323681" y="222758"/>
                </a:lnTo>
                <a:lnTo>
                  <a:pt x="309366" y="217846"/>
                </a:lnTo>
                <a:close/>
              </a:path>
              <a:path w="342900" h="560069">
                <a:moveTo>
                  <a:pt x="171154" y="408686"/>
                </a:moveTo>
                <a:lnTo>
                  <a:pt x="138261" y="465074"/>
                </a:lnTo>
                <a:lnTo>
                  <a:pt x="204047" y="465074"/>
                </a:lnTo>
                <a:lnTo>
                  <a:pt x="171154" y="408686"/>
                </a:lnTo>
                <a:close/>
              </a:path>
              <a:path w="342900" h="560069">
                <a:moveTo>
                  <a:pt x="209254" y="343371"/>
                </a:moveTo>
                <a:lnTo>
                  <a:pt x="171154" y="408686"/>
                </a:lnTo>
                <a:lnTo>
                  <a:pt x="204047" y="465074"/>
                </a:lnTo>
                <a:lnTo>
                  <a:pt x="209254" y="465074"/>
                </a:lnTo>
                <a:lnTo>
                  <a:pt x="209254" y="343371"/>
                </a:lnTo>
                <a:close/>
              </a:path>
              <a:path w="342900" h="560069">
                <a:moveTo>
                  <a:pt x="209254" y="0"/>
                </a:moveTo>
                <a:lnTo>
                  <a:pt x="133054" y="0"/>
                </a:lnTo>
                <a:lnTo>
                  <a:pt x="133054" y="343371"/>
                </a:lnTo>
                <a:lnTo>
                  <a:pt x="171154" y="408686"/>
                </a:lnTo>
                <a:lnTo>
                  <a:pt x="209254" y="343371"/>
                </a:lnTo>
                <a:lnTo>
                  <a:pt x="209254" y="0"/>
                </a:lnTo>
                <a:close/>
              </a:path>
            </a:pathLst>
          </a:custGeom>
          <a:solidFill>
            <a:srgbClr val="2095E2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 sz="16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id="{738A8925-F298-B232-E3DB-75346EDED8AC}"/>
              </a:ext>
            </a:extLst>
          </p:cNvPr>
          <p:cNvSpPr/>
          <p:nvPr/>
        </p:nvSpPr>
        <p:spPr>
          <a:xfrm>
            <a:off x="5943698" y="4338000"/>
            <a:ext cx="342900" cy="560070"/>
          </a:xfrm>
          <a:custGeom>
            <a:avLst/>
            <a:gdLst/>
            <a:ahLst/>
            <a:cxnLst/>
            <a:rect l="l" t="t" r="r" b="b"/>
            <a:pathLst>
              <a:path w="342900" h="560070">
                <a:moveTo>
                  <a:pt x="32942" y="217846"/>
                </a:moveTo>
                <a:lnTo>
                  <a:pt x="18627" y="222757"/>
                </a:lnTo>
                <a:lnTo>
                  <a:pt x="7322" y="232787"/>
                </a:lnTo>
                <a:lnTo>
                  <a:pt x="958" y="245935"/>
                </a:lnTo>
                <a:lnTo>
                  <a:pt x="0" y="260512"/>
                </a:lnTo>
                <a:lnTo>
                  <a:pt x="4911" y="274827"/>
                </a:lnTo>
                <a:lnTo>
                  <a:pt x="171154" y="559816"/>
                </a:lnTo>
                <a:lnTo>
                  <a:pt x="215233" y="484250"/>
                </a:lnTo>
                <a:lnTo>
                  <a:pt x="133054" y="484250"/>
                </a:lnTo>
                <a:lnTo>
                  <a:pt x="133054" y="343371"/>
                </a:lnTo>
                <a:lnTo>
                  <a:pt x="70697" y="236474"/>
                </a:lnTo>
                <a:lnTo>
                  <a:pt x="60668" y="225169"/>
                </a:lnTo>
                <a:lnTo>
                  <a:pt x="47519" y="218805"/>
                </a:lnTo>
                <a:lnTo>
                  <a:pt x="32942" y="217846"/>
                </a:lnTo>
                <a:close/>
              </a:path>
              <a:path w="342900" h="560070">
                <a:moveTo>
                  <a:pt x="133054" y="343371"/>
                </a:moveTo>
                <a:lnTo>
                  <a:pt x="133054" y="484250"/>
                </a:lnTo>
                <a:lnTo>
                  <a:pt x="209254" y="484250"/>
                </a:lnTo>
                <a:lnTo>
                  <a:pt x="209254" y="465074"/>
                </a:lnTo>
                <a:lnTo>
                  <a:pt x="138261" y="465074"/>
                </a:lnTo>
                <a:lnTo>
                  <a:pt x="171154" y="408686"/>
                </a:lnTo>
                <a:lnTo>
                  <a:pt x="133054" y="343371"/>
                </a:lnTo>
                <a:close/>
              </a:path>
              <a:path w="342900" h="560070">
                <a:moveTo>
                  <a:pt x="309366" y="217846"/>
                </a:moveTo>
                <a:lnTo>
                  <a:pt x="294788" y="218805"/>
                </a:lnTo>
                <a:lnTo>
                  <a:pt x="281640" y="225169"/>
                </a:lnTo>
                <a:lnTo>
                  <a:pt x="271611" y="236474"/>
                </a:lnTo>
                <a:lnTo>
                  <a:pt x="209254" y="343371"/>
                </a:lnTo>
                <a:lnTo>
                  <a:pt x="209254" y="484250"/>
                </a:lnTo>
                <a:lnTo>
                  <a:pt x="215233" y="484250"/>
                </a:lnTo>
                <a:lnTo>
                  <a:pt x="337397" y="274827"/>
                </a:lnTo>
                <a:lnTo>
                  <a:pt x="342308" y="260512"/>
                </a:lnTo>
                <a:lnTo>
                  <a:pt x="341350" y="245935"/>
                </a:lnTo>
                <a:lnTo>
                  <a:pt x="334986" y="232787"/>
                </a:lnTo>
                <a:lnTo>
                  <a:pt x="323681" y="222757"/>
                </a:lnTo>
                <a:lnTo>
                  <a:pt x="309366" y="217846"/>
                </a:lnTo>
                <a:close/>
              </a:path>
              <a:path w="342900" h="560070">
                <a:moveTo>
                  <a:pt x="171154" y="408686"/>
                </a:moveTo>
                <a:lnTo>
                  <a:pt x="138261" y="465074"/>
                </a:lnTo>
                <a:lnTo>
                  <a:pt x="204047" y="465074"/>
                </a:lnTo>
                <a:lnTo>
                  <a:pt x="171154" y="408686"/>
                </a:lnTo>
                <a:close/>
              </a:path>
              <a:path w="342900" h="560070">
                <a:moveTo>
                  <a:pt x="209254" y="343371"/>
                </a:moveTo>
                <a:lnTo>
                  <a:pt x="171154" y="408686"/>
                </a:lnTo>
                <a:lnTo>
                  <a:pt x="204047" y="465074"/>
                </a:lnTo>
                <a:lnTo>
                  <a:pt x="209254" y="465074"/>
                </a:lnTo>
                <a:lnTo>
                  <a:pt x="209254" y="343371"/>
                </a:lnTo>
                <a:close/>
              </a:path>
              <a:path w="342900" h="560070">
                <a:moveTo>
                  <a:pt x="209254" y="0"/>
                </a:moveTo>
                <a:lnTo>
                  <a:pt x="133054" y="0"/>
                </a:lnTo>
                <a:lnTo>
                  <a:pt x="133054" y="343371"/>
                </a:lnTo>
                <a:lnTo>
                  <a:pt x="171154" y="408686"/>
                </a:lnTo>
                <a:lnTo>
                  <a:pt x="209254" y="343371"/>
                </a:lnTo>
                <a:lnTo>
                  <a:pt x="209254" y="0"/>
                </a:lnTo>
                <a:close/>
              </a:path>
            </a:pathLst>
          </a:custGeom>
          <a:solidFill>
            <a:srgbClr val="2095E2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 sz="16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id="{7AA96AEF-395B-362A-E3DE-6AAF69A5749C}"/>
              </a:ext>
            </a:extLst>
          </p:cNvPr>
          <p:cNvSpPr/>
          <p:nvPr/>
        </p:nvSpPr>
        <p:spPr>
          <a:xfrm>
            <a:off x="8894247" y="4378004"/>
            <a:ext cx="422909" cy="422909"/>
          </a:xfrm>
          <a:custGeom>
            <a:avLst/>
            <a:gdLst/>
            <a:ahLst/>
            <a:cxnLst/>
            <a:rect l="l" t="t" r="r" b="b"/>
            <a:pathLst>
              <a:path w="422909" h="422910">
                <a:moveTo>
                  <a:pt x="108031" y="264296"/>
                </a:moveTo>
                <a:lnTo>
                  <a:pt x="94218" y="269097"/>
                </a:lnTo>
                <a:lnTo>
                  <a:pt x="83238" y="278731"/>
                </a:lnTo>
                <a:lnTo>
                  <a:pt x="76580" y="292354"/>
                </a:lnTo>
                <a:lnTo>
                  <a:pt x="75719" y="307439"/>
                </a:lnTo>
                <a:lnTo>
                  <a:pt x="80549" y="321214"/>
                </a:lnTo>
                <a:lnTo>
                  <a:pt x="90189" y="332180"/>
                </a:lnTo>
                <a:lnTo>
                  <a:pt x="103758" y="338836"/>
                </a:lnTo>
                <a:lnTo>
                  <a:pt x="422909" y="422783"/>
                </a:lnTo>
                <a:lnTo>
                  <a:pt x="415948" y="396367"/>
                </a:lnTo>
                <a:lnTo>
                  <a:pt x="342391" y="396367"/>
                </a:lnTo>
                <a:lnTo>
                  <a:pt x="242662" y="296600"/>
                </a:lnTo>
                <a:lnTo>
                  <a:pt x="123189" y="265176"/>
                </a:lnTo>
                <a:lnTo>
                  <a:pt x="108031" y="264296"/>
                </a:lnTo>
                <a:close/>
              </a:path>
              <a:path w="422909" h="422910">
                <a:moveTo>
                  <a:pt x="242662" y="296600"/>
                </a:moveTo>
                <a:lnTo>
                  <a:pt x="342391" y="396367"/>
                </a:lnTo>
                <a:lnTo>
                  <a:pt x="359663" y="379095"/>
                </a:lnTo>
                <a:lnTo>
                  <a:pt x="332485" y="379095"/>
                </a:lnTo>
                <a:lnTo>
                  <a:pt x="315860" y="315853"/>
                </a:lnTo>
                <a:lnTo>
                  <a:pt x="242662" y="296600"/>
                </a:lnTo>
                <a:close/>
              </a:path>
              <a:path w="422909" h="422910">
                <a:moveTo>
                  <a:pt x="307439" y="75719"/>
                </a:moveTo>
                <a:lnTo>
                  <a:pt x="292353" y="76581"/>
                </a:lnTo>
                <a:lnTo>
                  <a:pt x="278784" y="83236"/>
                </a:lnTo>
                <a:lnTo>
                  <a:pt x="269144" y="94202"/>
                </a:lnTo>
                <a:lnTo>
                  <a:pt x="264314" y="107977"/>
                </a:lnTo>
                <a:lnTo>
                  <a:pt x="265175" y="123063"/>
                </a:lnTo>
                <a:lnTo>
                  <a:pt x="296624" y="242686"/>
                </a:lnTo>
                <a:lnTo>
                  <a:pt x="396366" y="342392"/>
                </a:lnTo>
                <a:lnTo>
                  <a:pt x="342391" y="396367"/>
                </a:lnTo>
                <a:lnTo>
                  <a:pt x="415948" y="396367"/>
                </a:lnTo>
                <a:lnTo>
                  <a:pt x="338835" y="103759"/>
                </a:lnTo>
                <a:lnTo>
                  <a:pt x="332180" y="90189"/>
                </a:lnTo>
                <a:lnTo>
                  <a:pt x="321214" y="80549"/>
                </a:lnTo>
                <a:lnTo>
                  <a:pt x="307439" y="75719"/>
                </a:lnTo>
                <a:close/>
              </a:path>
              <a:path w="422909" h="422910">
                <a:moveTo>
                  <a:pt x="315860" y="315853"/>
                </a:moveTo>
                <a:lnTo>
                  <a:pt x="332485" y="379095"/>
                </a:lnTo>
                <a:lnTo>
                  <a:pt x="379095" y="332486"/>
                </a:lnTo>
                <a:lnTo>
                  <a:pt x="315860" y="315853"/>
                </a:lnTo>
                <a:close/>
              </a:path>
              <a:path w="422909" h="422910">
                <a:moveTo>
                  <a:pt x="296624" y="242686"/>
                </a:moveTo>
                <a:lnTo>
                  <a:pt x="315860" y="315853"/>
                </a:lnTo>
                <a:lnTo>
                  <a:pt x="379095" y="332486"/>
                </a:lnTo>
                <a:lnTo>
                  <a:pt x="332485" y="379095"/>
                </a:lnTo>
                <a:lnTo>
                  <a:pt x="359663" y="379095"/>
                </a:lnTo>
                <a:lnTo>
                  <a:pt x="396366" y="342392"/>
                </a:lnTo>
                <a:lnTo>
                  <a:pt x="296624" y="242686"/>
                </a:lnTo>
                <a:close/>
              </a:path>
              <a:path w="422909" h="422910">
                <a:moveTo>
                  <a:pt x="53848" y="0"/>
                </a:moveTo>
                <a:lnTo>
                  <a:pt x="0" y="53848"/>
                </a:lnTo>
                <a:lnTo>
                  <a:pt x="242662" y="296600"/>
                </a:lnTo>
                <a:lnTo>
                  <a:pt x="315860" y="315853"/>
                </a:lnTo>
                <a:lnTo>
                  <a:pt x="296624" y="242686"/>
                </a:lnTo>
                <a:lnTo>
                  <a:pt x="53848" y="0"/>
                </a:lnTo>
                <a:close/>
              </a:path>
            </a:pathLst>
          </a:custGeom>
          <a:solidFill>
            <a:srgbClr val="2095E2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 sz="16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id="{577B3685-470B-29F1-20ED-0D9C4B531CD8}"/>
              </a:ext>
            </a:extLst>
          </p:cNvPr>
          <p:cNvSpPr/>
          <p:nvPr/>
        </p:nvSpPr>
        <p:spPr>
          <a:xfrm>
            <a:off x="2912548" y="4378004"/>
            <a:ext cx="422909" cy="422909"/>
          </a:xfrm>
          <a:custGeom>
            <a:avLst/>
            <a:gdLst/>
            <a:ahLst/>
            <a:cxnLst/>
            <a:rect l="l" t="t" r="r" b="b"/>
            <a:pathLst>
              <a:path w="422910" h="422910">
                <a:moveTo>
                  <a:pt x="115470" y="75719"/>
                </a:moveTo>
                <a:lnTo>
                  <a:pt x="101695" y="80549"/>
                </a:lnTo>
                <a:lnTo>
                  <a:pt x="90729" y="90189"/>
                </a:lnTo>
                <a:lnTo>
                  <a:pt x="84074" y="103759"/>
                </a:lnTo>
                <a:lnTo>
                  <a:pt x="0" y="422783"/>
                </a:lnTo>
                <a:lnTo>
                  <a:pt x="100428" y="396367"/>
                </a:lnTo>
                <a:lnTo>
                  <a:pt x="80518" y="396367"/>
                </a:lnTo>
                <a:lnTo>
                  <a:pt x="26543" y="342392"/>
                </a:lnTo>
                <a:lnTo>
                  <a:pt x="126298" y="242636"/>
                </a:lnTo>
                <a:lnTo>
                  <a:pt x="157734" y="123063"/>
                </a:lnTo>
                <a:lnTo>
                  <a:pt x="158595" y="107977"/>
                </a:lnTo>
                <a:lnTo>
                  <a:pt x="153765" y="94202"/>
                </a:lnTo>
                <a:lnTo>
                  <a:pt x="144125" y="83236"/>
                </a:lnTo>
                <a:lnTo>
                  <a:pt x="130556" y="76581"/>
                </a:lnTo>
                <a:lnTo>
                  <a:pt x="115470" y="75719"/>
                </a:lnTo>
                <a:close/>
              </a:path>
              <a:path w="422910" h="422910">
                <a:moveTo>
                  <a:pt x="126298" y="242636"/>
                </a:moveTo>
                <a:lnTo>
                  <a:pt x="26543" y="342392"/>
                </a:lnTo>
                <a:lnTo>
                  <a:pt x="80518" y="396367"/>
                </a:lnTo>
                <a:lnTo>
                  <a:pt x="97783" y="379095"/>
                </a:lnTo>
                <a:lnTo>
                  <a:pt x="90424" y="379095"/>
                </a:lnTo>
                <a:lnTo>
                  <a:pt x="43815" y="332486"/>
                </a:lnTo>
                <a:lnTo>
                  <a:pt x="107049" y="315853"/>
                </a:lnTo>
                <a:lnTo>
                  <a:pt x="126298" y="242636"/>
                </a:lnTo>
                <a:close/>
              </a:path>
              <a:path w="422910" h="422910">
                <a:moveTo>
                  <a:pt x="314878" y="264296"/>
                </a:moveTo>
                <a:lnTo>
                  <a:pt x="299719" y="265176"/>
                </a:lnTo>
                <a:lnTo>
                  <a:pt x="180247" y="296600"/>
                </a:lnTo>
                <a:lnTo>
                  <a:pt x="80518" y="396367"/>
                </a:lnTo>
                <a:lnTo>
                  <a:pt x="100428" y="396367"/>
                </a:lnTo>
                <a:lnTo>
                  <a:pt x="319150" y="338836"/>
                </a:lnTo>
                <a:lnTo>
                  <a:pt x="332720" y="332180"/>
                </a:lnTo>
                <a:lnTo>
                  <a:pt x="342360" y="321214"/>
                </a:lnTo>
                <a:lnTo>
                  <a:pt x="347190" y="307439"/>
                </a:lnTo>
                <a:lnTo>
                  <a:pt x="346329" y="292354"/>
                </a:lnTo>
                <a:lnTo>
                  <a:pt x="339671" y="278731"/>
                </a:lnTo>
                <a:lnTo>
                  <a:pt x="328691" y="269097"/>
                </a:lnTo>
                <a:lnTo>
                  <a:pt x="314878" y="264296"/>
                </a:lnTo>
                <a:close/>
              </a:path>
              <a:path w="422910" h="422910">
                <a:moveTo>
                  <a:pt x="107049" y="315853"/>
                </a:moveTo>
                <a:lnTo>
                  <a:pt x="43815" y="332486"/>
                </a:lnTo>
                <a:lnTo>
                  <a:pt x="90424" y="379095"/>
                </a:lnTo>
                <a:lnTo>
                  <a:pt x="107049" y="315853"/>
                </a:lnTo>
                <a:close/>
              </a:path>
              <a:path w="422910" h="422910">
                <a:moveTo>
                  <a:pt x="180247" y="296600"/>
                </a:moveTo>
                <a:lnTo>
                  <a:pt x="107049" y="315853"/>
                </a:lnTo>
                <a:lnTo>
                  <a:pt x="90424" y="379095"/>
                </a:lnTo>
                <a:lnTo>
                  <a:pt x="97783" y="379095"/>
                </a:lnTo>
                <a:lnTo>
                  <a:pt x="180247" y="296600"/>
                </a:lnTo>
                <a:close/>
              </a:path>
              <a:path w="422910" h="422910">
                <a:moveTo>
                  <a:pt x="368934" y="0"/>
                </a:moveTo>
                <a:lnTo>
                  <a:pt x="126298" y="242636"/>
                </a:lnTo>
                <a:lnTo>
                  <a:pt x="107049" y="315853"/>
                </a:lnTo>
                <a:lnTo>
                  <a:pt x="180247" y="296600"/>
                </a:lnTo>
                <a:lnTo>
                  <a:pt x="422909" y="53848"/>
                </a:lnTo>
                <a:lnTo>
                  <a:pt x="368934" y="0"/>
                </a:lnTo>
                <a:close/>
              </a:path>
            </a:pathLst>
          </a:custGeom>
          <a:solidFill>
            <a:srgbClr val="2095E2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 sz="16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7C6575-B94A-5C1A-C5D3-AF66093F1F72}"/>
              </a:ext>
            </a:extLst>
          </p:cNvPr>
          <p:cNvSpPr txBox="1"/>
          <p:nvPr/>
        </p:nvSpPr>
        <p:spPr>
          <a:xfrm>
            <a:off x="3128962" y="342899"/>
            <a:ext cx="597455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rgbClr val="2095E2"/>
                </a:solidFill>
                <a:ea typeface="Calibri" panose="020F0502020204030204"/>
                <a:cs typeface="Calibri" panose="020F0502020204030204"/>
              </a:rPr>
              <a:t>CHRONOLOGIA NORM</a:t>
            </a:r>
          </a:p>
        </p:txBody>
      </p:sp>
    </p:spTree>
    <p:extLst>
      <p:ext uri="{BB962C8B-B14F-4D97-AF65-F5344CB8AC3E}">
        <p14:creationId xmlns:p14="http://schemas.microsoft.com/office/powerpoint/2010/main" val="1107133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B713B-FD50-32EF-0E57-0FAF904EC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CD9628F1-2E42-D93C-F131-FA4787B0E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5" b="9528"/>
          <a:stretch>
            <a:fillRect/>
          </a:stretch>
        </p:blipFill>
        <p:spPr>
          <a:xfrm>
            <a:off x="6025720" y="0"/>
            <a:ext cx="6166280" cy="6687171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D88D33A-5A95-75B3-B9A2-7EEC770492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896" y="247029"/>
            <a:ext cx="1945790" cy="320638"/>
          </a:xfr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CE15B97-8723-332A-BD33-5816C5C0F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87171"/>
            <a:ext cx="12192000" cy="17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65D4DB52-CE69-3D04-769E-71F8C1B0D420}"/>
              </a:ext>
            </a:extLst>
          </p:cNvPr>
          <p:cNvSpPr txBox="1"/>
          <p:nvPr/>
        </p:nvSpPr>
        <p:spPr>
          <a:xfrm>
            <a:off x="515133" y="642662"/>
            <a:ext cx="515056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solidFill>
                  <a:srgbClr val="2095E2"/>
                </a:solidFill>
                <a:latin typeface="Lato"/>
                <a:ea typeface="Calibri"/>
                <a:cs typeface="Calibri"/>
              </a:rPr>
              <a:t>Wymagania</a:t>
            </a:r>
            <a:r>
              <a:rPr lang="en-US" b="1">
                <a:solidFill>
                  <a:srgbClr val="2095E2"/>
                </a:solidFill>
                <a:latin typeface="Lato"/>
                <a:ea typeface="Calibri"/>
                <a:cs typeface="Calibri"/>
              </a:rPr>
              <a:t> </a:t>
            </a:r>
            <a:r>
              <a:rPr lang="pl-PL" b="1">
                <a:solidFill>
                  <a:srgbClr val="2095E2"/>
                </a:solidFill>
                <a:latin typeface="Lato"/>
                <a:ea typeface="Calibri"/>
                <a:cs typeface="Calibri"/>
              </a:rPr>
              <a:t>d</a:t>
            </a:r>
            <a:r>
              <a:rPr lang="en-US" b="1">
                <a:solidFill>
                  <a:srgbClr val="2095E2"/>
                </a:solidFill>
                <a:latin typeface="Lato"/>
                <a:ea typeface="Calibri"/>
                <a:cs typeface="Calibri"/>
              </a:rPr>
              <a:t>la </a:t>
            </a:r>
            <a:r>
              <a:rPr lang="pl-PL" b="1">
                <a:solidFill>
                  <a:srgbClr val="2095E2"/>
                </a:solidFill>
                <a:latin typeface="Lato"/>
                <a:ea typeface="Calibri"/>
                <a:cs typeface="Calibri"/>
              </a:rPr>
              <a:t>c</a:t>
            </a:r>
            <a:r>
              <a:rPr lang="en-US" b="1" err="1">
                <a:solidFill>
                  <a:srgbClr val="2095E2"/>
                </a:solidFill>
                <a:latin typeface="Lato"/>
                <a:ea typeface="Calibri"/>
                <a:cs typeface="Calibri"/>
              </a:rPr>
              <a:t>entralnych</a:t>
            </a:r>
            <a:r>
              <a:rPr lang="en-US" b="1">
                <a:solidFill>
                  <a:srgbClr val="2095E2"/>
                </a:solidFill>
                <a:latin typeface="Lato"/>
                <a:ea typeface="Calibri"/>
                <a:cs typeface="Calibri"/>
              </a:rPr>
              <a:t> </a:t>
            </a:r>
            <a:r>
              <a:rPr lang="pl-PL" b="1">
                <a:solidFill>
                  <a:srgbClr val="2095E2"/>
                </a:solidFill>
                <a:latin typeface="Lato"/>
                <a:ea typeface="Calibri"/>
                <a:cs typeface="Calibri"/>
              </a:rPr>
              <a:t>s</a:t>
            </a:r>
            <a:r>
              <a:rPr lang="en-US" b="1" err="1">
                <a:solidFill>
                  <a:srgbClr val="2095E2"/>
                </a:solidFill>
                <a:latin typeface="Lato"/>
                <a:ea typeface="Calibri"/>
                <a:cs typeface="Calibri"/>
              </a:rPr>
              <a:t>ystemów</a:t>
            </a:r>
            <a:r>
              <a:rPr lang="en-US" b="1">
                <a:solidFill>
                  <a:srgbClr val="2095E2"/>
                </a:solidFill>
                <a:latin typeface="Lato"/>
                <a:ea typeface="Calibri"/>
                <a:cs typeface="Calibri"/>
              </a:rPr>
              <a:t> </a:t>
            </a:r>
            <a:r>
              <a:rPr lang="pl-PL" b="1">
                <a:solidFill>
                  <a:srgbClr val="2095E2"/>
                </a:solidFill>
                <a:latin typeface="Lato"/>
                <a:ea typeface="Calibri"/>
                <a:cs typeface="Calibri"/>
              </a:rPr>
              <a:t>z</a:t>
            </a:r>
            <a:r>
              <a:rPr lang="en-US" b="1" err="1">
                <a:solidFill>
                  <a:srgbClr val="2095E2"/>
                </a:solidFill>
                <a:latin typeface="Lato"/>
                <a:ea typeface="Calibri"/>
                <a:cs typeface="Calibri"/>
              </a:rPr>
              <a:t>asilania</a:t>
            </a:r>
            <a:r>
              <a:rPr lang="en-US" b="1">
                <a:solidFill>
                  <a:srgbClr val="2095E2"/>
                </a:solidFill>
                <a:latin typeface="Lato"/>
                <a:ea typeface="Calibri"/>
                <a:cs typeface="Calibri"/>
              </a:rPr>
              <a:t> </a:t>
            </a:r>
            <a:r>
              <a:rPr lang="pl-PL" b="1">
                <a:solidFill>
                  <a:srgbClr val="2095E2"/>
                </a:solidFill>
                <a:latin typeface="Lato"/>
                <a:ea typeface="Calibri"/>
                <a:cs typeface="Calibri"/>
              </a:rPr>
              <a:t>b</a:t>
            </a:r>
            <a:r>
              <a:rPr lang="en-US" b="1" err="1">
                <a:solidFill>
                  <a:srgbClr val="2095E2"/>
                </a:solidFill>
                <a:latin typeface="Lato"/>
                <a:ea typeface="Calibri"/>
                <a:cs typeface="Calibri"/>
              </a:rPr>
              <a:t>ezpieczeństwa</a:t>
            </a:r>
            <a:r>
              <a:rPr lang="en-US" b="1">
                <a:solidFill>
                  <a:srgbClr val="2095E2"/>
                </a:solidFill>
                <a:latin typeface="Lato"/>
                <a:ea typeface="Calibri"/>
                <a:cs typeface="Calibri"/>
              </a:rPr>
              <a:t>: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66A3DCC6-4794-853F-055F-D641330DC962}"/>
              </a:ext>
            </a:extLst>
          </p:cNvPr>
          <p:cNvSpPr txBox="1"/>
          <p:nvPr/>
        </p:nvSpPr>
        <p:spPr>
          <a:xfrm>
            <a:off x="515132" y="2391898"/>
            <a:ext cx="5510588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Lato Light" panose="020F0402020204030203" pitchFamily="34" charset="0"/>
                <a:ea typeface="Calibri"/>
                <a:cs typeface="Lato Light" panose="020F0402020204030203" pitchFamily="34" charset="0"/>
              </a:rPr>
              <a:t>Musi </a:t>
            </a:r>
            <a:r>
              <a:rPr lang="en-US" sz="1400" err="1">
                <a:latin typeface="Lato Light" panose="020F0402020204030203" pitchFamily="34" charset="0"/>
                <a:ea typeface="Calibri"/>
                <a:cs typeface="Lato Light" panose="020F0402020204030203" pitchFamily="34" charset="0"/>
              </a:rPr>
              <a:t>monitorować</a:t>
            </a:r>
            <a:r>
              <a:rPr lang="en-US" sz="1400">
                <a:latin typeface="Lato Light" panose="020F0402020204030203" pitchFamily="34" charset="0"/>
                <a:ea typeface="Calibri"/>
                <a:cs typeface="Lato Light" panose="020F0402020204030203" pitchFamily="34" charset="0"/>
              </a:rPr>
              <a:t> i </a:t>
            </a:r>
            <a:r>
              <a:rPr lang="en-US" sz="1400" err="1">
                <a:latin typeface="Lato Light" panose="020F0402020204030203" pitchFamily="34" charset="0"/>
                <a:ea typeface="Calibri"/>
                <a:cs typeface="Lato Light" panose="020F0402020204030203" pitchFamily="34" charset="0"/>
              </a:rPr>
              <a:t>pokazywać</a:t>
            </a:r>
            <a:endParaRPr lang="en-US" sz="1400">
              <a:latin typeface="Lato Light" panose="020F0402020204030203" pitchFamily="34" charset="0"/>
              <a:ea typeface="Lato"/>
              <a:cs typeface="Lato Light" panose="020F040202020403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Gotowość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do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pracy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; 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Awaria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oprawy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; 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Zasilanie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ze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źródła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energii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elektrycznej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F886FB8-E1EC-1F18-EBEF-0A7843539B55}"/>
              </a:ext>
            </a:extLst>
          </p:cNvPr>
          <p:cNvSpPr txBox="1"/>
          <p:nvPr/>
        </p:nvSpPr>
        <p:spPr>
          <a:xfrm>
            <a:off x="515133" y="1600662"/>
            <a:ext cx="551058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err="1">
                <a:latin typeface="Lato Light" panose="020F0402020204030203" pitchFamily="34" charset="0"/>
                <a:ea typeface="Meiryo"/>
                <a:cs typeface="Lato Light" panose="020F0402020204030203" pitchFamily="34" charset="0"/>
              </a:rPr>
              <a:t>Automatyczne</a:t>
            </a:r>
            <a:r>
              <a:rPr lang="en-US" sz="1400">
                <a:latin typeface="Lato Light" panose="020F0402020204030203" pitchFamily="34" charset="0"/>
                <a:ea typeface="Meiry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Meiryo"/>
                <a:cs typeface="Lato Light" panose="020F0402020204030203" pitchFamily="34" charset="0"/>
              </a:rPr>
              <a:t>urządzenia</a:t>
            </a:r>
            <a:r>
              <a:rPr lang="en-US" sz="1400">
                <a:latin typeface="Lato Light" panose="020F0402020204030203" pitchFamily="34" charset="0"/>
                <a:ea typeface="Meiry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Meiryo"/>
                <a:cs typeface="Lato Light" panose="020F0402020204030203" pitchFamily="34" charset="0"/>
              </a:rPr>
              <a:t>testujące</a:t>
            </a:r>
            <a:r>
              <a:rPr lang="en-US" sz="1400">
                <a:latin typeface="Lato Light" panose="020F0402020204030203" pitchFamily="34" charset="0"/>
                <a:ea typeface="Meiry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Meiryo"/>
                <a:cs typeface="Lato Light" panose="020F0402020204030203" pitchFamily="34" charset="0"/>
              </a:rPr>
              <a:t>muszą</a:t>
            </a:r>
            <a:r>
              <a:rPr lang="en-US" sz="1400">
                <a:latin typeface="Lato Light" panose="020F0402020204030203" pitchFamily="34" charset="0"/>
                <a:ea typeface="Meiry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Meiryo"/>
                <a:cs typeface="Lato Light" panose="020F0402020204030203" pitchFamily="34" charset="0"/>
              </a:rPr>
              <a:t>być</a:t>
            </a:r>
            <a:r>
              <a:rPr lang="en-US" sz="1400">
                <a:latin typeface="Lato Light" panose="020F0402020204030203" pitchFamily="34" charset="0"/>
                <a:ea typeface="Meiry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Meiryo"/>
                <a:cs typeface="Lato Light" panose="020F0402020204030203" pitchFamily="34" charset="0"/>
              </a:rPr>
              <a:t>zgodnie</a:t>
            </a:r>
            <a:r>
              <a:rPr lang="en-US" sz="1400">
                <a:latin typeface="Lato Light" panose="020F0402020204030203" pitchFamily="34" charset="0"/>
                <a:ea typeface="Meiryo"/>
                <a:cs typeface="Lato Light" panose="020F0402020204030203" pitchFamily="34" charset="0"/>
              </a:rPr>
              <a:t> z </a:t>
            </a:r>
            <a:r>
              <a:rPr lang="en-US" sz="1400" err="1">
                <a:latin typeface="Lato Light" panose="020F0402020204030203" pitchFamily="34" charset="0"/>
                <a:ea typeface="Meiryo"/>
                <a:cs typeface="Lato Light" panose="020F0402020204030203" pitchFamily="34" charset="0"/>
              </a:rPr>
              <a:t>normą</a:t>
            </a:r>
            <a:r>
              <a:rPr lang="en-US" sz="1400">
                <a:latin typeface="Lato Light" panose="020F0402020204030203" pitchFamily="34" charset="0"/>
                <a:ea typeface="Meiryo"/>
                <a:cs typeface="Lato Light" panose="020F0402020204030203" pitchFamily="34" charset="0"/>
              </a:rPr>
              <a:t> </a:t>
            </a:r>
            <a:endParaRPr lang="pl-PL" sz="1400">
              <a:latin typeface="Lato Light" panose="020F0402020204030203" pitchFamily="34" charset="0"/>
              <a:ea typeface="Meiryo"/>
              <a:cs typeface="Lato Light" panose="020F0402020204030203" pitchFamily="34" charset="0"/>
            </a:endParaRPr>
          </a:p>
          <a:p>
            <a:r>
              <a:rPr lang="en-US" sz="1400" b="1">
                <a:solidFill>
                  <a:srgbClr val="2095E2"/>
                </a:solidFill>
                <a:latin typeface="Lato Light" panose="020F0402020204030203" pitchFamily="34" charset="0"/>
                <a:ea typeface="Meiryo"/>
                <a:cs typeface="Lato Light" panose="020F0402020204030203" pitchFamily="34" charset="0"/>
              </a:rPr>
              <a:t>EN 62034.</a:t>
            </a:r>
            <a:endParaRPr lang="pl-PL">
              <a:solidFill>
                <a:srgbClr val="2095E2"/>
              </a:solidFill>
              <a:latin typeface="Lato Light" panose="020F0402020204030203" pitchFamily="34" charset="0"/>
              <a:cs typeface="Lato Light" panose="020F04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487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67702-DCF1-EE79-7EC0-DF2C5FF14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EBAFCE01-571C-7FF4-AC20-DDFE2B962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4"/>
          <a:stretch>
            <a:fillRect/>
          </a:stretch>
        </p:blipFill>
        <p:spPr>
          <a:xfrm>
            <a:off x="6096001" y="0"/>
            <a:ext cx="6096000" cy="6684963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D771E3C-D2DA-3E44-47D1-2BD809BF68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896" y="247029"/>
            <a:ext cx="1945790" cy="320638"/>
          </a:xfr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73F10E0-80A9-CAA5-8594-DC3379C3E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87171"/>
            <a:ext cx="12192000" cy="17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3C5CAF18-2348-A6CB-282B-A5F0470DE13B}"/>
              </a:ext>
            </a:extLst>
          </p:cNvPr>
          <p:cNvSpPr txBox="1"/>
          <p:nvPr/>
        </p:nvSpPr>
        <p:spPr>
          <a:xfrm>
            <a:off x="587700" y="900532"/>
            <a:ext cx="4581142" cy="8801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err="1">
                <a:solidFill>
                  <a:srgbClr val="2095E2"/>
                </a:solidFill>
                <a:latin typeface="Lato"/>
                <a:ea typeface="Calibri"/>
                <a:cs typeface="Calibri"/>
              </a:rPr>
              <a:t>Wymagania</a:t>
            </a:r>
            <a:r>
              <a:rPr lang="en-US" b="1" dirty="0">
                <a:solidFill>
                  <a:srgbClr val="2095E2"/>
                </a:solidFill>
                <a:latin typeface="Lato"/>
                <a:ea typeface="Calibri"/>
                <a:cs typeface="Calibri"/>
              </a:rPr>
              <a:t> </a:t>
            </a:r>
            <a:r>
              <a:rPr lang="en-US" b="1" err="1">
                <a:solidFill>
                  <a:srgbClr val="2095E2"/>
                </a:solidFill>
                <a:latin typeface="Lato"/>
                <a:ea typeface="Calibri"/>
                <a:cs typeface="Calibri"/>
              </a:rPr>
              <a:t>dotyczące</a:t>
            </a:r>
            <a:r>
              <a:rPr lang="en-US" b="1" dirty="0">
                <a:solidFill>
                  <a:srgbClr val="2095E2"/>
                </a:solidFill>
                <a:latin typeface="Lato"/>
                <a:ea typeface="Calibri"/>
                <a:cs typeface="Calibri"/>
              </a:rPr>
              <a:t> </a:t>
            </a:r>
            <a:r>
              <a:rPr lang="en-US" b="1" err="1">
                <a:solidFill>
                  <a:srgbClr val="2095E2"/>
                </a:solidFill>
                <a:latin typeface="Lato"/>
                <a:ea typeface="Calibri"/>
                <a:cs typeface="Calibri"/>
              </a:rPr>
              <a:t>zawartości</a:t>
            </a:r>
            <a:r>
              <a:rPr lang="en-US" b="1" dirty="0">
                <a:solidFill>
                  <a:srgbClr val="2095E2"/>
                </a:solidFill>
                <a:latin typeface="Lato"/>
                <a:ea typeface="Calibri"/>
                <a:cs typeface="Calibri"/>
              </a:rPr>
              <a:t> </a:t>
            </a:r>
            <a:r>
              <a:rPr lang="en-US" b="1" err="1">
                <a:solidFill>
                  <a:srgbClr val="2095E2"/>
                </a:solidFill>
                <a:latin typeface="Lato"/>
                <a:ea typeface="Calibri"/>
                <a:cs typeface="Calibri"/>
              </a:rPr>
              <a:t>dokumentacji</a:t>
            </a:r>
            <a:r>
              <a:rPr lang="en-US" b="1" dirty="0">
                <a:solidFill>
                  <a:srgbClr val="2095E2"/>
                </a:solidFill>
                <a:latin typeface="Lato"/>
                <a:ea typeface="Calibri"/>
                <a:cs typeface="Calibri"/>
              </a:rPr>
              <a:t> </a:t>
            </a:r>
            <a:r>
              <a:rPr lang="en-US" b="1" err="1">
                <a:solidFill>
                  <a:srgbClr val="2095E2"/>
                </a:solidFill>
                <a:latin typeface="Lato"/>
                <a:ea typeface="Calibri"/>
                <a:cs typeface="Calibri"/>
              </a:rPr>
              <a:t>na</a:t>
            </a:r>
            <a:r>
              <a:rPr lang="en-US" b="1" dirty="0">
                <a:solidFill>
                  <a:srgbClr val="2095E2"/>
                </a:solidFill>
                <a:latin typeface="Lato"/>
                <a:ea typeface="Calibri"/>
                <a:cs typeface="Calibri"/>
              </a:rPr>
              <a:t> </a:t>
            </a:r>
            <a:r>
              <a:rPr lang="en-US" b="1" err="1">
                <a:solidFill>
                  <a:srgbClr val="2095E2"/>
                </a:solidFill>
                <a:latin typeface="Lato"/>
                <a:ea typeface="Calibri"/>
                <a:cs typeface="Calibri"/>
              </a:rPr>
              <a:t>obiekcie</a:t>
            </a:r>
            <a:endParaRPr lang="pl-PL"/>
          </a:p>
        </p:txBody>
      </p:sp>
      <p:sp>
        <p:nvSpPr>
          <p:cNvPr id="7" name="pole tekstowe 3">
            <a:extLst>
              <a:ext uri="{FF2B5EF4-FFF2-40B4-BE49-F238E27FC236}">
                <a16:creationId xmlns:a16="http://schemas.microsoft.com/office/drawing/2014/main" id="{E37410E1-15DD-4FE1-B3A9-78C951EC11A4}"/>
              </a:ext>
            </a:extLst>
          </p:cNvPr>
          <p:cNvSpPr txBox="1"/>
          <p:nvPr/>
        </p:nvSpPr>
        <p:spPr>
          <a:xfrm>
            <a:off x="570523" y="2211119"/>
            <a:ext cx="4955930" cy="1696113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400" b="1" err="1">
                <a:latin typeface="Lato Light"/>
                <a:ea typeface="Lato"/>
                <a:cs typeface="Lato Light"/>
              </a:rPr>
              <a:t>Dokumentacja</a:t>
            </a:r>
            <a:r>
              <a:rPr lang="en-US" sz="1400" b="1" dirty="0">
                <a:latin typeface="Lato Light"/>
                <a:ea typeface="Lato"/>
                <a:cs typeface="Lato Light"/>
              </a:rPr>
              <a:t> </a:t>
            </a:r>
            <a:r>
              <a:rPr lang="en-US" sz="1400" b="1" err="1">
                <a:latin typeface="Lato Light"/>
                <a:ea typeface="Lato"/>
                <a:cs typeface="Lato Light"/>
              </a:rPr>
              <a:t>musi</a:t>
            </a:r>
            <a:r>
              <a:rPr lang="en-US" sz="1400" b="1" dirty="0">
                <a:latin typeface="Lato Light"/>
                <a:ea typeface="Lato"/>
                <a:cs typeface="Lato Light"/>
              </a:rPr>
              <a:t> </a:t>
            </a:r>
            <a:r>
              <a:rPr lang="en-US" sz="1400" b="1" err="1">
                <a:latin typeface="Lato Light"/>
                <a:ea typeface="Lato"/>
                <a:cs typeface="Lato Light"/>
              </a:rPr>
              <a:t>być</a:t>
            </a:r>
            <a:r>
              <a:rPr lang="en-US" sz="1400" b="1" dirty="0">
                <a:latin typeface="Lato Light"/>
                <a:ea typeface="Lato"/>
                <a:cs typeface="Lato Light"/>
              </a:rPr>
              <a:t> </a:t>
            </a:r>
            <a:r>
              <a:rPr lang="en-US" sz="1400" b="1" err="1">
                <a:latin typeface="Lato Light"/>
                <a:ea typeface="Lato"/>
                <a:cs typeface="Lato Light"/>
              </a:rPr>
              <a:t>dostępna</a:t>
            </a:r>
            <a:r>
              <a:rPr lang="en-US" sz="1400" b="1" dirty="0">
                <a:latin typeface="Lato Light"/>
                <a:ea typeface="Lato"/>
                <a:cs typeface="Lato Light"/>
              </a:rPr>
              <a:t> do </a:t>
            </a:r>
            <a:r>
              <a:rPr lang="en-US" sz="1400" b="1" err="1">
                <a:latin typeface="Lato Light"/>
                <a:ea typeface="Lato"/>
                <a:cs typeface="Lato Light"/>
              </a:rPr>
              <a:t>wglądu</a:t>
            </a:r>
            <a:r>
              <a:rPr lang="en-US" sz="1400" b="1" dirty="0">
                <a:latin typeface="Lato Light"/>
                <a:ea typeface="Lato"/>
                <a:cs typeface="Lato Light"/>
              </a:rPr>
              <a:t> </a:t>
            </a:r>
            <a:r>
              <a:rPr lang="en-US" sz="1400" b="1" err="1">
                <a:latin typeface="Lato Light"/>
                <a:ea typeface="Lato"/>
                <a:cs typeface="Lato Light"/>
              </a:rPr>
              <a:t>oraz</a:t>
            </a:r>
            <a:r>
              <a:rPr lang="en-US" sz="1400" b="1" dirty="0">
                <a:latin typeface="Lato Light"/>
                <a:ea typeface="Lato"/>
                <a:cs typeface="Lato Light"/>
              </a:rPr>
              <a:t> </a:t>
            </a:r>
            <a:r>
              <a:rPr lang="en-US" sz="1400" b="1" err="1">
                <a:latin typeface="Lato Light"/>
                <a:ea typeface="Lato"/>
                <a:cs typeface="Lato Light"/>
              </a:rPr>
              <a:t>zawierać</a:t>
            </a:r>
            <a:r>
              <a:rPr lang="en-US" sz="1400" b="1" dirty="0">
                <a:latin typeface="Lato Light"/>
                <a:ea typeface="Lato"/>
                <a:cs typeface="Lato Light"/>
              </a:rPr>
              <a:t> </a:t>
            </a:r>
            <a:r>
              <a:rPr lang="en-US" sz="1400" b="1" err="1">
                <a:latin typeface="Lato Light"/>
                <a:ea typeface="Lato"/>
                <a:cs typeface="Lato Light"/>
              </a:rPr>
              <a:t>dane</a:t>
            </a:r>
            <a:r>
              <a:rPr lang="en-US" sz="1400" b="1" dirty="0">
                <a:latin typeface="Lato Light"/>
                <a:ea typeface="Lato"/>
                <a:cs typeface="Lato Light"/>
              </a:rPr>
              <a:t> </a:t>
            </a:r>
            <a:r>
              <a:rPr lang="en-US" sz="1400" b="1" err="1">
                <a:latin typeface="Lato Light"/>
                <a:ea typeface="Lato"/>
                <a:cs typeface="Lato Light"/>
              </a:rPr>
              <a:t>osób</a:t>
            </a:r>
            <a:r>
              <a:rPr lang="en-US" sz="1400" b="1" dirty="0">
                <a:latin typeface="Lato Light"/>
                <a:ea typeface="Lato"/>
                <a:cs typeface="Lato Light"/>
              </a:rPr>
              <a:t> </a:t>
            </a:r>
            <a:r>
              <a:rPr lang="en-US" sz="1400" b="1" err="1">
                <a:latin typeface="Lato Light"/>
                <a:ea typeface="Lato Light"/>
                <a:cs typeface="Lato Light"/>
              </a:rPr>
              <a:t>odpowiedzialnych</a:t>
            </a:r>
            <a:r>
              <a:rPr lang="en-US" sz="1400" b="1" dirty="0">
                <a:latin typeface="Lato Light"/>
                <a:ea typeface="Lato Light"/>
                <a:cs typeface="Lato Light"/>
              </a:rPr>
              <a:t> za </a:t>
            </a:r>
            <a:r>
              <a:rPr lang="en-US" sz="1400" b="1" err="1">
                <a:latin typeface="Lato Light"/>
                <a:ea typeface="Lato Light"/>
                <a:cs typeface="Lato Light"/>
              </a:rPr>
              <a:t>projektowanie</a:t>
            </a:r>
            <a:r>
              <a:rPr lang="en-US" sz="1400" b="1" dirty="0">
                <a:latin typeface="Lato Light"/>
                <a:ea typeface="Lato Light"/>
                <a:cs typeface="Lato Light"/>
              </a:rPr>
              <a:t>, </a:t>
            </a:r>
            <a:r>
              <a:rPr lang="en-US" sz="1400" b="1" err="1">
                <a:latin typeface="Lato Light"/>
                <a:ea typeface="Lato Light"/>
                <a:cs typeface="Lato Light"/>
              </a:rPr>
              <a:t>instalację</a:t>
            </a:r>
            <a:r>
              <a:rPr lang="en-US" sz="1400" b="1" dirty="0">
                <a:latin typeface="Lato Light"/>
                <a:ea typeface="Lato Light"/>
                <a:cs typeface="Lato Light"/>
              </a:rPr>
              <a:t> </a:t>
            </a:r>
            <a:r>
              <a:rPr lang="en-US" sz="1400" b="1" err="1">
                <a:latin typeface="Lato Light"/>
                <a:ea typeface="Lato Light"/>
                <a:cs typeface="Lato Light"/>
              </a:rPr>
              <a:t>i</a:t>
            </a:r>
            <a:r>
              <a:rPr lang="en-US" sz="1400" b="1" dirty="0">
                <a:latin typeface="Lato Light"/>
                <a:ea typeface="Lato Light"/>
                <a:cs typeface="Lato Light"/>
              </a:rPr>
              <a:t> </a:t>
            </a:r>
            <a:r>
              <a:rPr lang="en-US" sz="1400" b="1" err="1">
                <a:latin typeface="Lato Light"/>
                <a:ea typeface="Lato Light"/>
                <a:cs typeface="Lato Light"/>
              </a:rPr>
              <a:t>uruchomienie</a:t>
            </a:r>
            <a:r>
              <a:rPr lang="en-US" sz="1400" b="1" dirty="0">
                <a:latin typeface="Lato Light"/>
                <a:ea typeface="Lato Light"/>
                <a:cs typeface="Lato Light"/>
              </a:rPr>
              <a:t> </a:t>
            </a:r>
            <a:r>
              <a:rPr lang="en-US" sz="1400" b="1" err="1">
                <a:latin typeface="Lato Light"/>
                <a:ea typeface="Lato Light"/>
                <a:cs typeface="Lato Light"/>
              </a:rPr>
              <a:t>systemu</a:t>
            </a:r>
            <a:r>
              <a:rPr lang="en-US" sz="1400" b="1" dirty="0">
                <a:latin typeface="Lato Light"/>
                <a:ea typeface="Lato Light"/>
                <a:cs typeface="Lato Light"/>
              </a:rPr>
              <a:t> </a:t>
            </a:r>
            <a:r>
              <a:rPr lang="en-US" sz="1400" b="1" err="1">
                <a:latin typeface="Lato Light"/>
                <a:ea typeface="Lato Light"/>
                <a:cs typeface="Lato Light"/>
              </a:rPr>
              <a:t>oraz</a:t>
            </a:r>
            <a:r>
              <a:rPr lang="en-US" sz="1400" b="1" dirty="0">
                <a:latin typeface="Lato Light"/>
                <a:ea typeface="Lato Light"/>
                <a:cs typeface="Lato Light"/>
              </a:rPr>
              <a:t> ich </a:t>
            </a:r>
            <a:r>
              <a:rPr lang="en-US" sz="1400" b="1" err="1">
                <a:latin typeface="Lato Light"/>
                <a:ea typeface="Lato Light"/>
                <a:cs typeface="Lato Light"/>
              </a:rPr>
              <a:t>podpisy</a:t>
            </a:r>
            <a:r>
              <a:rPr lang="en-US" sz="1400" b="1" dirty="0">
                <a:latin typeface="Lato Light"/>
                <a:ea typeface="Lato Light"/>
                <a:cs typeface="Lato Light"/>
              </a:rPr>
              <a:t>.</a:t>
            </a:r>
            <a:endParaRPr lang="en-US" sz="1400">
              <a:latin typeface="Lato Light"/>
              <a:ea typeface="Lato Light"/>
              <a:cs typeface="Lato Light"/>
            </a:endParaRPr>
          </a:p>
          <a:p>
            <a:pPr>
              <a:spcAft>
                <a:spcPts val="600"/>
              </a:spcAft>
            </a:pPr>
            <a:endParaRPr lang="en-US" sz="1400" b="1" dirty="0">
              <a:solidFill>
                <a:srgbClr val="2095E2"/>
              </a:solidFill>
              <a:latin typeface="Lato Light" panose="020F0402020204030203" pitchFamily="34" charset="0"/>
              <a:ea typeface="Lato"/>
              <a:cs typeface="Lato Light" panose="020F04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614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8B5A7-D844-D3AB-4D73-3D64825FD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25A6EC13-A844-86C1-CBB4-FEB843EC6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t="4245" r="10939" b="-709"/>
          <a:stretch>
            <a:fillRect/>
          </a:stretch>
        </p:blipFill>
        <p:spPr>
          <a:xfrm rot="5400000">
            <a:off x="5800414" y="295585"/>
            <a:ext cx="6687172" cy="6096001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45B3735-30CD-BDD9-3263-F92D72C845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896" y="247029"/>
            <a:ext cx="1945790" cy="320638"/>
          </a:xfr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5D0B8D0-C8D3-B142-7112-A6F7F2346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87171"/>
            <a:ext cx="12192000" cy="17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DD22E224-AD03-0527-5708-3B27C429AF46}"/>
              </a:ext>
            </a:extLst>
          </p:cNvPr>
          <p:cNvSpPr txBox="1"/>
          <p:nvPr/>
        </p:nvSpPr>
        <p:spPr>
          <a:xfrm>
            <a:off x="322730" y="740222"/>
            <a:ext cx="750345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err="1">
                <a:solidFill>
                  <a:srgbClr val="2095E2"/>
                </a:solidFill>
                <a:latin typeface="Lato"/>
                <a:ea typeface="Calibri"/>
                <a:cs typeface="Calibri"/>
              </a:rPr>
              <a:t>Testowanie</a:t>
            </a:r>
            <a:r>
              <a:rPr lang="en-US" b="1">
                <a:solidFill>
                  <a:srgbClr val="2095E2"/>
                </a:solidFill>
                <a:latin typeface="Lato"/>
                <a:ea typeface="Calibri"/>
                <a:cs typeface="Calibri"/>
              </a:rPr>
              <a:t>: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BC00269-EF47-E291-9DEF-FA4293912BAE}"/>
              </a:ext>
            </a:extLst>
          </p:cNvPr>
          <p:cNvSpPr txBox="1"/>
          <p:nvPr/>
        </p:nvSpPr>
        <p:spPr>
          <a:xfrm>
            <a:off x="322730" y="1109554"/>
            <a:ext cx="5800162" cy="46166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>
                <a:latin typeface="Lato Light" panose="020F0402020204030203" pitchFamily="34" charset="0"/>
                <a:ea typeface="Calibri"/>
                <a:cs typeface="Lato Light" panose="020F0402020204030203" pitchFamily="34" charset="0"/>
              </a:rPr>
              <a:t>System</a:t>
            </a:r>
            <a:r>
              <a:rPr lang="pl-PL" sz="1400" b="1">
                <a:latin typeface="Lato Light" panose="020F0402020204030203" pitchFamily="34" charset="0"/>
                <a:ea typeface="Calibri"/>
                <a:cs typeface="Lato Light" panose="020F0402020204030203" pitchFamily="34" charset="0"/>
              </a:rPr>
              <a:t> </a:t>
            </a:r>
            <a:r>
              <a:rPr lang="pl-PL" sz="1400" b="1">
                <a:solidFill>
                  <a:srgbClr val="E6058F"/>
                </a:solidFill>
                <a:latin typeface="Lato Light" panose="020F0402020204030203" pitchFamily="34" charset="0"/>
                <a:ea typeface="Calibri"/>
                <a:cs typeface="Lato Light" panose="020F0402020204030203" pitchFamily="34" charset="0"/>
              </a:rPr>
              <a:t>musi</a:t>
            </a:r>
            <a:r>
              <a:rPr lang="pl-PL" sz="1400" b="1">
                <a:solidFill>
                  <a:srgbClr val="FF0000"/>
                </a:solidFill>
                <a:latin typeface="Lato Light" panose="020F0402020204030203" pitchFamily="34" charset="0"/>
                <a:ea typeface="Calibri"/>
                <a:cs typeface="Lato Light" panose="020F0402020204030203" pitchFamily="34" charset="0"/>
              </a:rPr>
              <a:t> </a:t>
            </a:r>
            <a:r>
              <a:rPr lang="pl-PL" sz="1400">
                <a:solidFill>
                  <a:srgbClr val="000000"/>
                </a:solidFill>
                <a:latin typeface="Lato Light" panose="020F0402020204030203" pitchFamily="34" charset="0"/>
                <a:ea typeface="Calibri"/>
                <a:cs typeface="Lato Light" panose="020F0402020204030203" pitchFamily="34" charset="0"/>
              </a:rPr>
              <a:t>być</a:t>
            </a:r>
            <a:r>
              <a:rPr lang="pl-PL" sz="1400">
                <a:latin typeface="Lato Light" panose="020F0402020204030203" pitchFamily="34" charset="0"/>
                <a:ea typeface="Calibri"/>
                <a:cs typeface="Lato Light" panose="020F0402020204030203" pitchFamily="34" charset="0"/>
              </a:rPr>
              <a:t> regularnie serwisowany i testowany. Osoba upoważniona jest odpowiedzialna za prowadzenie dziennika eksploatacyjnego oraz za konserwację i weryfikację.</a:t>
            </a:r>
          </a:p>
          <a:p>
            <a:endParaRPr lang="pl-PL" sz="1400" b="1">
              <a:latin typeface="Lato Light" panose="020F0402020204030203" pitchFamily="34" charset="0"/>
              <a:ea typeface="Calibri"/>
              <a:cs typeface="Lato Light" panose="020F0402020204030203" pitchFamily="34" charset="0"/>
            </a:endParaRPr>
          </a:p>
          <a:p>
            <a:r>
              <a:rPr lang="pl-PL" sz="1400" b="1">
                <a:solidFill>
                  <a:srgbClr val="2095E2"/>
                </a:solidFill>
                <a:latin typeface="Lato Light" panose="020F0402020204030203" pitchFamily="34" charset="0"/>
                <a:ea typeface="Calibri"/>
                <a:cs typeface="Lato Light" panose="020F0402020204030203" pitchFamily="34" charset="0"/>
              </a:rPr>
              <a:t>Dziennik może być prowadzony w formie papierowej lub elektroniczne</a:t>
            </a:r>
            <a:r>
              <a:rPr lang="pl-PL" sz="1400">
                <a:solidFill>
                  <a:srgbClr val="2095E2"/>
                </a:solidFill>
                <a:latin typeface="Lato Light" panose="020F0402020204030203" pitchFamily="34" charset="0"/>
                <a:ea typeface="Calibri"/>
                <a:cs typeface="Lato Light" panose="020F0402020204030203" pitchFamily="34" charset="0"/>
              </a:rPr>
              <a:t>j</a:t>
            </a:r>
            <a:r>
              <a:rPr lang="pl-PL" sz="1400">
                <a:latin typeface="Lato Light" panose="020F0402020204030203" pitchFamily="34" charset="0"/>
                <a:ea typeface="Calibri"/>
                <a:cs typeface="Lato Light" panose="020F0402020204030203" pitchFamily="34" charset="0"/>
              </a:rPr>
              <a:t>. Może zawierać wyniki z automatycznych systemów testujących.</a:t>
            </a:r>
            <a:r>
              <a:rPr lang="pl-PL" sz="1400">
                <a:solidFill>
                  <a:srgbClr val="FF0000"/>
                </a:solidFill>
                <a:latin typeface="Lato Light" panose="020F0402020204030203" pitchFamily="34" charset="0"/>
                <a:ea typeface="Calibri"/>
                <a:cs typeface="Lato Light" panose="020F0402020204030203" pitchFamily="34" charset="0"/>
              </a:rPr>
              <a:t> </a:t>
            </a:r>
          </a:p>
          <a:p>
            <a:r>
              <a:rPr lang="pl-PL" sz="1400" b="1">
                <a:solidFill>
                  <a:srgbClr val="E6058F"/>
                </a:solidFill>
                <a:latin typeface="Lato Light" panose="020F0402020204030203" pitchFamily="34" charset="0"/>
                <a:ea typeface="Calibri"/>
                <a:cs typeface="Lato Light" panose="020F0402020204030203" pitchFamily="34" charset="0"/>
              </a:rPr>
              <a:t>JEŚLI MA TO ZASTOSOWANIE.</a:t>
            </a:r>
          </a:p>
          <a:p>
            <a:endParaRPr lang="pl-PL" sz="1400">
              <a:latin typeface="Lato Light" panose="020F0402020204030203" pitchFamily="34" charset="0"/>
              <a:ea typeface="Calibri"/>
              <a:cs typeface="Lato Light" panose="020F0402020204030203" pitchFamily="34" charset="0"/>
            </a:endParaRPr>
          </a:p>
          <a:p>
            <a:r>
              <a:rPr lang="pl-PL" sz="1400">
                <a:solidFill>
                  <a:srgbClr val="2095E2"/>
                </a:solidFill>
                <a:latin typeface="Lato Light" panose="020F0402020204030203" pitchFamily="34" charset="0"/>
                <a:ea typeface="Calibri"/>
                <a:cs typeface="Lato Light" panose="020F0402020204030203" pitchFamily="34" charset="0"/>
              </a:rPr>
              <a:t>Dziennik powinien zawierać:</a:t>
            </a:r>
          </a:p>
          <a:p>
            <a:pPr marL="342900" indent="-342900">
              <a:buAutoNum type="alphaLcParenR"/>
            </a:pPr>
            <a:r>
              <a:rPr lang="pl-PL" sz="1400">
                <a:latin typeface="Lato Light" panose="020F0402020204030203" pitchFamily="34" charset="0"/>
                <a:ea typeface="Calibri"/>
                <a:cs typeface="Lato Light" panose="020F0402020204030203" pitchFamily="34" charset="0"/>
              </a:rPr>
              <a:t>datę uruchomienia systemu, (BRAK DATY ZAMÓWIENIA SYSTEMU)</a:t>
            </a:r>
          </a:p>
          <a:p>
            <a:pPr marL="342900" indent="-342900">
              <a:buAutoNum type="alphaLcParenR"/>
            </a:pPr>
            <a:r>
              <a:rPr lang="pl-PL" sz="1400">
                <a:latin typeface="Lato Light" panose="020F0402020204030203" pitchFamily="34" charset="0"/>
                <a:ea typeface="Calibri"/>
                <a:cs typeface="Lato Light" panose="020F0402020204030203" pitchFamily="34" charset="0"/>
              </a:rPr>
              <a:t>daty i szczegóły każdej usługi, kontroli lub testu</a:t>
            </a:r>
          </a:p>
          <a:p>
            <a:pPr marL="342900" indent="-342900">
              <a:buAutoNum type="alphaLcParenR"/>
            </a:pPr>
            <a:r>
              <a:rPr lang="pl-PL" sz="1400">
                <a:latin typeface="Lato Light" panose="020F0402020204030203" pitchFamily="34" charset="0"/>
                <a:ea typeface="Calibri"/>
                <a:cs typeface="Lato Light" panose="020F0402020204030203" pitchFamily="34" charset="0"/>
              </a:rPr>
              <a:t>daty i szczegóły usterek oraz działań naprawczych,</a:t>
            </a:r>
            <a:br>
              <a:rPr lang="pl-PL" sz="1400">
                <a:latin typeface="Lato Light" panose="020F0402020204030203" pitchFamily="34" charset="0"/>
                <a:ea typeface="Calibri"/>
                <a:cs typeface="Lato Light" panose="020F0402020204030203" pitchFamily="34" charset="0"/>
              </a:rPr>
            </a:br>
            <a:endParaRPr lang="pl-PL" sz="1400">
              <a:latin typeface="Lato Light" panose="020F0402020204030203" pitchFamily="34" charset="0"/>
              <a:ea typeface="Calibri"/>
              <a:cs typeface="Lato Light" panose="020F0402020204030203" pitchFamily="34" charset="0"/>
            </a:endParaRPr>
          </a:p>
          <a:p>
            <a:r>
              <a:rPr lang="pl-PL" sz="1400" b="1">
                <a:solidFill>
                  <a:srgbClr val="2095E2"/>
                </a:solidFill>
                <a:latin typeface="Lato Light" panose="020F0402020204030203" pitchFamily="34" charset="0"/>
                <a:ea typeface="Calibri"/>
                <a:cs typeface="Lato Light" panose="020F0402020204030203" pitchFamily="34" charset="0"/>
              </a:rPr>
              <a:t>Uwaga:</a:t>
            </a:r>
            <a:r>
              <a:rPr lang="pl-PL" sz="1400">
                <a:solidFill>
                  <a:srgbClr val="2095E2"/>
                </a:solidFill>
                <a:latin typeface="Lato Light" panose="020F0402020204030203" pitchFamily="34" charset="0"/>
                <a:ea typeface="Calibri"/>
                <a:cs typeface="Lato Light" panose="020F0402020204030203" pitchFamily="34" charset="0"/>
              </a:rPr>
              <a:t> </a:t>
            </a:r>
            <a:r>
              <a:rPr lang="pl-PL" sz="1400">
                <a:latin typeface="Lato Light" panose="020F0402020204030203" pitchFamily="34" charset="0"/>
                <a:ea typeface="Calibri"/>
                <a:cs typeface="Lato Light" panose="020F0402020204030203" pitchFamily="34" charset="0"/>
              </a:rPr>
              <a:t>Mogą to być np. wymiany opraw, źródeł światła, bezpieczników, baterii, itp.</a:t>
            </a:r>
            <a:br>
              <a:rPr lang="pl-PL" sz="1400">
                <a:latin typeface="Lato Light" panose="020F0402020204030203" pitchFamily="34" charset="0"/>
                <a:ea typeface="Calibri"/>
                <a:cs typeface="Lato Light" panose="020F0402020204030203" pitchFamily="34" charset="0"/>
              </a:rPr>
            </a:br>
            <a:r>
              <a:rPr lang="pl-PL" sz="1400">
                <a:latin typeface="Lato Light" panose="020F0402020204030203" pitchFamily="34" charset="0"/>
                <a:ea typeface="Calibri"/>
                <a:cs typeface="Lato Light" panose="020F0402020204030203" pitchFamily="34" charset="0"/>
              </a:rPr>
              <a:t> d) daty i szczegóły późniejszych zmian w systemie,</a:t>
            </a:r>
            <a:br>
              <a:rPr lang="pl-PL" sz="1400">
                <a:latin typeface="Lato Light" panose="020F0402020204030203" pitchFamily="34" charset="0"/>
                <a:ea typeface="Calibri"/>
                <a:cs typeface="Lato Light" panose="020F0402020204030203" pitchFamily="34" charset="0"/>
              </a:rPr>
            </a:br>
            <a:r>
              <a:rPr lang="pl-PL" sz="1400">
                <a:latin typeface="Lato Light" panose="020F0402020204030203" pitchFamily="34" charset="0"/>
                <a:ea typeface="Calibri"/>
                <a:cs typeface="Lato Light" panose="020F0402020204030203" pitchFamily="34" charset="0"/>
              </a:rPr>
              <a:t> e) </a:t>
            </a:r>
            <a:r>
              <a:rPr lang="pl-PL" sz="1400" b="1">
                <a:solidFill>
                  <a:srgbClr val="2095E2"/>
                </a:solidFill>
                <a:latin typeface="Lato Light" panose="020F0402020204030203" pitchFamily="34" charset="0"/>
                <a:ea typeface="Calibri"/>
                <a:cs typeface="Lato Light" panose="020F0402020204030203" pitchFamily="34" charset="0"/>
              </a:rPr>
              <a:t>identyfikację osób upoważnionych do wykonania punktów</a:t>
            </a:r>
            <a:r>
              <a:rPr lang="pl-PL" sz="1400">
                <a:solidFill>
                  <a:srgbClr val="2095E2"/>
                </a:solidFill>
                <a:latin typeface="Lato Light" panose="020F0402020204030203" pitchFamily="34" charset="0"/>
                <a:ea typeface="Calibri"/>
                <a:cs typeface="Lato Light" panose="020F0402020204030203" pitchFamily="34" charset="0"/>
              </a:rPr>
              <a:t> </a:t>
            </a:r>
            <a:r>
              <a:rPr lang="pl-PL" sz="1400">
                <a:latin typeface="Lato Light" panose="020F0402020204030203" pitchFamily="34" charset="0"/>
                <a:ea typeface="Calibri"/>
                <a:cs typeface="Lato Light" panose="020F0402020204030203" pitchFamily="34" charset="0"/>
              </a:rPr>
              <a:t>a)–d).</a:t>
            </a:r>
            <a:endParaRPr lang="pl-PL" sz="1400">
              <a:latin typeface="Lato Light" panose="020F0402020204030203" pitchFamily="34" charset="0"/>
              <a:ea typeface="Lato"/>
              <a:cs typeface="Lato Light" panose="020F0402020204030203" pitchFamily="34" charset="0"/>
            </a:endParaRPr>
          </a:p>
          <a:p>
            <a:endParaRPr lang="pl-PL" sz="1400" b="1">
              <a:latin typeface="Lato Light" panose="020F0402020204030203" pitchFamily="34" charset="0"/>
              <a:ea typeface="Calibri"/>
              <a:cs typeface="Lato Light" panose="020F0402020204030203" pitchFamily="34" charset="0"/>
            </a:endParaRPr>
          </a:p>
          <a:p>
            <a:r>
              <a:rPr lang="pl-PL" sz="1400" b="1">
                <a:solidFill>
                  <a:srgbClr val="2095E2"/>
                </a:solidFill>
                <a:latin typeface="Lato Light" panose="020F0402020204030203" pitchFamily="34" charset="0"/>
                <a:ea typeface="Calibri"/>
                <a:cs typeface="Lato Light" panose="020F0402020204030203" pitchFamily="34" charset="0"/>
              </a:rPr>
              <a:t>Uwaga:</a:t>
            </a:r>
            <a:r>
              <a:rPr lang="pl-PL" sz="1400">
                <a:solidFill>
                  <a:srgbClr val="2095E2"/>
                </a:solidFill>
                <a:latin typeface="Lato Light" panose="020F0402020204030203" pitchFamily="34" charset="0"/>
                <a:ea typeface="Calibri"/>
                <a:cs typeface="Lato Light" panose="020F0402020204030203" pitchFamily="34" charset="0"/>
              </a:rPr>
              <a:t> </a:t>
            </a:r>
            <a:r>
              <a:rPr lang="pl-PL" sz="1400">
                <a:latin typeface="Lato Light" panose="020F0402020204030203" pitchFamily="34" charset="0"/>
                <a:ea typeface="Calibri"/>
                <a:cs typeface="Lato Light" panose="020F0402020204030203" pitchFamily="34" charset="0"/>
              </a:rPr>
              <a:t>Dziennik może również zawierać zapisy innych systemów bezpieczeństwa, np. alarmów pożarowych.</a:t>
            </a:r>
          </a:p>
          <a:p>
            <a:endParaRPr lang="pl-PL" sz="1400">
              <a:latin typeface="Lato Light" panose="020F0402020204030203" pitchFamily="34" charset="0"/>
              <a:ea typeface="Calibri"/>
              <a:cs typeface="Lato Light" panose="020F04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8500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F3D79-5720-3400-8003-0A2D63647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57740F6-D1BD-954A-8A54-4DD6398BB4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896" y="247029"/>
            <a:ext cx="1945790" cy="320638"/>
          </a:xfr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AAAA0AF-E22C-7498-D900-37C845EB0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87171"/>
            <a:ext cx="12192000" cy="17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48F33265-12C7-7A9F-75AF-95105738525B}"/>
              </a:ext>
            </a:extLst>
          </p:cNvPr>
          <p:cNvSpPr txBox="1"/>
          <p:nvPr/>
        </p:nvSpPr>
        <p:spPr>
          <a:xfrm>
            <a:off x="515133" y="1268167"/>
            <a:ext cx="315516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b="1" err="1">
                <a:solidFill>
                  <a:srgbClr val="2095E2"/>
                </a:solidFill>
                <a:latin typeface="Lato"/>
                <a:ea typeface="Calibri"/>
                <a:cs typeface="Calibri"/>
              </a:rPr>
              <a:t>Testowanie</a:t>
            </a:r>
            <a:r>
              <a:rPr lang="en-US" b="1">
                <a:solidFill>
                  <a:srgbClr val="2095E2"/>
                </a:solidFill>
                <a:latin typeface="Lato"/>
                <a:ea typeface="Calibri"/>
                <a:cs typeface="Calibri"/>
              </a:rPr>
              <a:t>: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1BC157E-1FD6-2CFA-D886-2BBC11B48768}"/>
              </a:ext>
            </a:extLst>
          </p:cNvPr>
          <p:cNvSpPr txBox="1"/>
          <p:nvPr/>
        </p:nvSpPr>
        <p:spPr>
          <a:xfrm>
            <a:off x="515132" y="1763416"/>
            <a:ext cx="3155167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400" b="1" err="1">
                <a:solidFill>
                  <a:srgbClr val="E6058F"/>
                </a:solidFill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Weryfikacja</a:t>
            </a:r>
            <a:r>
              <a:rPr lang="en-US" sz="1400" b="1">
                <a:solidFill>
                  <a:srgbClr val="E6058F"/>
                </a:solidFill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  <a:r>
              <a:rPr lang="en-US" sz="1400" b="1" err="1">
                <a:solidFill>
                  <a:srgbClr val="E6058F"/>
                </a:solidFill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wstępna</a:t>
            </a:r>
            <a:r>
              <a:rPr lang="en-US" sz="1400" b="1">
                <a:solidFill>
                  <a:srgbClr val="E6058F"/>
                </a:solidFill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;</a:t>
            </a:r>
            <a:endParaRPr lang="pl-PL" sz="1400" b="1">
              <a:solidFill>
                <a:srgbClr val="E6058F"/>
              </a:solidFill>
              <a:latin typeface="Lato Light" panose="020F0402020204030203" pitchFamily="34" charset="0"/>
              <a:ea typeface="Lato"/>
              <a:cs typeface="Lato Light" panose="020F0402020204030203" pitchFamily="34" charset="0"/>
            </a:endParaRP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Test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codzienny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;</a:t>
            </a: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Test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comiesięczny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;</a:t>
            </a: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Test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coroczny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;</a:t>
            </a: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400" b="1" err="1">
                <a:solidFill>
                  <a:srgbClr val="E6058F"/>
                </a:solidFill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Weryfikacja</a:t>
            </a:r>
            <a:r>
              <a:rPr lang="en-US" sz="1400" b="1">
                <a:solidFill>
                  <a:srgbClr val="E6058F"/>
                </a:solidFill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  <a:r>
              <a:rPr lang="en-US" sz="1400" b="1" err="1">
                <a:solidFill>
                  <a:srgbClr val="E6058F"/>
                </a:solidFill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pięcioletnia</a:t>
            </a:r>
            <a:r>
              <a:rPr lang="en-US" sz="1400" b="1">
                <a:solidFill>
                  <a:srgbClr val="E6058F"/>
                </a:solidFill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. </a:t>
            </a:r>
          </a:p>
        </p:txBody>
      </p:sp>
      <p:pic>
        <p:nvPicPr>
          <p:cNvPr id="4" name="Obraz 3" descr="Kalendarz książkowy A4 CLASSIC tygodniowy 2025 - Telegraph">
            <a:extLst>
              <a:ext uri="{FF2B5EF4-FFF2-40B4-BE49-F238E27FC236}">
                <a16:creationId xmlns:a16="http://schemas.microsoft.com/office/drawing/2014/main" id="{197FDAB2-A3C6-A0B0-66D8-A57D87CA2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896" y="1086641"/>
            <a:ext cx="7401464" cy="468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019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CAF72-C925-711A-7520-287EB6163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C55F1EC-B355-B2D0-E4C9-F2F5BD8309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896" y="247029"/>
            <a:ext cx="1945790" cy="320638"/>
          </a:xfr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1607D34-CDD6-1C82-90A6-0C5007230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87171"/>
            <a:ext cx="12192000" cy="17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63EAF888-11F6-5268-48E8-A099C41ECEA1}"/>
              </a:ext>
            </a:extLst>
          </p:cNvPr>
          <p:cNvSpPr txBox="1"/>
          <p:nvPr/>
        </p:nvSpPr>
        <p:spPr>
          <a:xfrm>
            <a:off x="441391" y="976244"/>
            <a:ext cx="75463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b="1" err="1">
                <a:solidFill>
                  <a:srgbClr val="2095E2"/>
                </a:solidFill>
                <a:latin typeface="Lato"/>
                <a:ea typeface="Calibri"/>
                <a:cs typeface="Calibri"/>
              </a:rPr>
              <a:t>Okresowe</a:t>
            </a:r>
            <a:r>
              <a:rPr lang="en-US" b="1">
                <a:solidFill>
                  <a:srgbClr val="2095E2"/>
                </a:solidFill>
                <a:latin typeface="Lato"/>
                <a:ea typeface="Calibri"/>
                <a:cs typeface="Calibri"/>
              </a:rPr>
              <a:t> </a:t>
            </a:r>
            <a:r>
              <a:rPr lang="pl-PL" b="1">
                <a:solidFill>
                  <a:srgbClr val="2095E2"/>
                </a:solidFill>
                <a:latin typeface="Lato"/>
                <a:ea typeface="Calibri"/>
                <a:cs typeface="Calibri"/>
              </a:rPr>
              <a:t>p</a:t>
            </a:r>
            <a:r>
              <a:rPr lang="en-US" b="1" err="1">
                <a:solidFill>
                  <a:srgbClr val="2095E2"/>
                </a:solidFill>
                <a:latin typeface="Lato"/>
                <a:ea typeface="Calibri"/>
                <a:cs typeface="Calibri"/>
              </a:rPr>
              <a:t>rzeglądy</a:t>
            </a:r>
            <a:r>
              <a:rPr lang="en-US" b="1">
                <a:solidFill>
                  <a:srgbClr val="2095E2"/>
                </a:solidFill>
                <a:latin typeface="Lato"/>
                <a:ea typeface="Calibri"/>
                <a:cs typeface="Calibri"/>
              </a:rPr>
              <a:t> </a:t>
            </a:r>
            <a:r>
              <a:rPr lang="pl-PL" b="1">
                <a:solidFill>
                  <a:srgbClr val="2095E2"/>
                </a:solidFill>
                <a:latin typeface="Lato"/>
                <a:ea typeface="Calibri"/>
                <a:cs typeface="Calibri"/>
              </a:rPr>
              <a:t>i</a:t>
            </a:r>
            <a:r>
              <a:rPr lang="en-US" b="1">
                <a:solidFill>
                  <a:srgbClr val="2095E2"/>
                </a:solidFill>
                <a:latin typeface="Lato"/>
                <a:ea typeface="Calibri"/>
                <a:cs typeface="Calibri"/>
              </a:rPr>
              <a:t> </a:t>
            </a:r>
            <a:r>
              <a:rPr lang="pl-PL" b="1">
                <a:solidFill>
                  <a:srgbClr val="2095E2"/>
                </a:solidFill>
                <a:latin typeface="Lato"/>
                <a:ea typeface="Calibri"/>
                <a:cs typeface="Calibri"/>
              </a:rPr>
              <a:t>t</a:t>
            </a:r>
            <a:r>
              <a:rPr lang="en-US" b="1" err="1">
                <a:solidFill>
                  <a:srgbClr val="2095E2"/>
                </a:solidFill>
                <a:latin typeface="Lato"/>
                <a:ea typeface="Calibri"/>
                <a:cs typeface="Calibri"/>
              </a:rPr>
              <a:t>esty</a:t>
            </a:r>
            <a:r>
              <a:rPr lang="en-US" b="1">
                <a:solidFill>
                  <a:srgbClr val="2095E2"/>
                </a:solidFill>
                <a:latin typeface="Lato"/>
                <a:ea typeface="Calibri"/>
                <a:cs typeface="Calibri"/>
              </a:rPr>
              <a:t>: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07A0E019-991F-D1D0-75C8-A99823C9BE0A}"/>
              </a:ext>
            </a:extLst>
          </p:cNvPr>
          <p:cNvSpPr txBox="1"/>
          <p:nvPr/>
        </p:nvSpPr>
        <p:spPr>
          <a:xfrm>
            <a:off x="447367" y="1507203"/>
            <a:ext cx="11371005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pl-PL" sz="1400">
                <a:latin typeface="Lato Light" panose="020F0402020204030203" pitchFamily="34" charset="0"/>
                <a:ea typeface="Calibri"/>
                <a:cs typeface="Lato Light" panose="020F0402020204030203" pitchFamily="34" charset="0"/>
              </a:rPr>
              <a:t>Ze względu na możliwość wystąpienia awarii zasilania wkrótce po teście lub w trakcie ładowania akumulatorów, testy czasów pracy systemu powinny być przeprowadzane w okresach niskiego ryzyka, umożliwiając ładowanie. Alternatywnie należy zastosować tymczasowe rozwiązania, dopóki akumulatory nie zostaną naładowane.</a:t>
            </a:r>
            <a:endParaRPr lang="pl-PL" sz="1400">
              <a:latin typeface="Lato Light" panose="020F0402020204030203" pitchFamily="34" charset="0"/>
              <a:ea typeface="Lato"/>
              <a:cs typeface="Lato Light" panose="020F0402020204030203" pitchFamily="34" charset="0"/>
            </a:endParaRPr>
          </a:p>
        </p:txBody>
      </p:sp>
      <p:pic>
        <p:nvPicPr>
          <p:cNvPr id="7" name="Obraz 6" descr="Bezpieczna ewakuacja - Komenda Główna Państwowej Straży Pożarnej - Portal  Gov.pl">
            <a:extLst>
              <a:ext uri="{FF2B5EF4-FFF2-40B4-BE49-F238E27FC236}">
                <a16:creationId xmlns:a16="http://schemas.microsoft.com/office/drawing/2014/main" id="{23FDB1FA-6E18-0600-5A76-7160EFDDE4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1790"/>
          <a:stretch>
            <a:fillRect/>
          </a:stretch>
        </p:blipFill>
        <p:spPr>
          <a:xfrm>
            <a:off x="0" y="2934304"/>
            <a:ext cx="12192000" cy="3752867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F36B0B1-8DAC-744F-CBD4-3B8F68A9EA91}"/>
              </a:ext>
            </a:extLst>
          </p:cNvPr>
          <p:cNvSpPr txBox="1"/>
          <p:nvPr/>
        </p:nvSpPr>
        <p:spPr>
          <a:xfrm>
            <a:off x="8935473" y="2688083"/>
            <a:ext cx="3256527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/>
              <a:t>https://www.gov.pl/web/kgpsp/bezpieczna-ewakuacja</a:t>
            </a:r>
          </a:p>
        </p:txBody>
      </p:sp>
    </p:spTree>
    <p:extLst>
      <p:ext uri="{BB962C8B-B14F-4D97-AF65-F5344CB8AC3E}">
        <p14:creationId xmlns:p14="http://schemas.microsoft.com/office/powerpoint/2010/main" val="42564245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43BAA-4FD3-8BE7-AFA4-E19C68609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F7315CB-4A11-4038-BB88-EA98C4E309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896" y="247029"/>
            <a:ext cx="1945790" cy="320638"/>
          </a:xfr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D575BDD-4691-BA5B-BE4A-F1F0EED2C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87171"/>
            <a:ext cx="12192000" cy="17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15E9D8B5-220D-CC16-DA5C-4781D77073BA}"/>
              </a:ext>
            </a:extLst>
          </p:cNvPr>
          <p:cNvSpPr txBox="1"/>
          <p:nvPr/>
        </p:nvSpPr>
        <p:spPr>
          <a:xfrm>
            <a:off x="997323" y="1205502"/>
            <a:ext cx="75463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b="1" err="1">
                <a:solidFill>
                  <a:srgbClr val="2095E2"/>
                </a:solidFill>
                <a:latin typeface="Lato"/>
                <a:ea typeface="Calibri"/>
                <a:cs typeface="Calibri"/>
              </a:rPr>
              <a:t>Odpowiedzialność</a:t>
            </a:r>
            <a:endParaRPr lang="en-US" b="1">
              <a:solidFill>
                <a:srgbClr val="2095E2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8BFFFBF-D95E-7A52-428F-88A2985A5A46}"/>
              </a:ext>
            </a:extLst>
          </p:cNvPr>
          <p:cNvSpPr txBox="1"/>
          <p:nvPr/>
        </p:nvSpPr>
        <p:spPr>
          <a:xfrm>
            <a:off x="997012" y="1763731"/>
            <a:ext cx="7546374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pl-PL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Moment przekazania systemu oznacza </a:t>
            </a:r>
            <a:r>
              <a:rPr lang="pl-PL" sz="1400" b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zakończenie fazy projektowania i budowy</a:t>
            </a:r>
            <a:r>
              <a:rPr lang="pl-PL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. </a:t>
            </a:r>
            <a:r>
              <a:rPr lang="pl-PL" sz="1400">
                <a:solidFill>
                  <a:srgbClr val="E6058F"/>
                </a:solidFill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Odpowiedzialność </a:t>
            </a:r>
            <a:r>
              <a:rPr lang="pl-PL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za </a:t>
            </a:r>
            <a:r>
              <a:rPr lang="pl-PL" sz="1400" b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eksploatację, konserwację i weryfikację</a:t>
            </a:r>
            <a:r>
              <a:rPr lang="pl-PL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systemu awaryjnego oświetlenia ewakuacyjnego przejmuje osoba posiadająca</a:t>
            </a:r>
            <a:r>
              <a:rPr lang="pl-PL" sz="1400">
                <a:solidFill>
                  <a:srgbClr val="FF0000"/>
                </a:solidFill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  <a:r>
              <a:rPr lang="pl-PL" sz="1400">
                <a:solidFill>
                  <a:srgbClr val="E6058F"/>
                </a:solidFill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prawną odpowiedzialność za </a:t>
            </a:r>
            <a:r>
              <a:rPr lang="pl-PL" sz="1400">
                <a:solidFill>
                  <a:srgbClr val="000000"/>
                </a:solidFill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budynek</a:t>
            </a:r>
            <a:r>
              <a:rPr lang="pl-PL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 </a:t>
            </a:r>
            <a:br>
              <a:rPr lang="pl-PL" sz="1400">
                <a:latin typeface="Lato Light" panose="020F0402020204030203" pitchFamily="34" charset="0"/>
                <a:cs typeface="Lato Light" panose="020F0402020204030203" pitchFamily="34" charset="0"/>
              </a:rPr>
            </a:br>
            <a:r>
              <a:rPr lang="pl-PL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Osoba odpowiedzialna może delegować czynności konserwacyjne i weryfikacyjne wykwalifikowanej osobie lub firmie serwisowej, ale </a:t>
            </a:r>
            <a:r>
              <a:rPr lang="pl-PL" sz="1400" b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nadal ponosi </a:t>
            </a:r>
            <a:r>
              <a:rPr lang="pl-PL" sz="1400">
                <a:solidFill>
                  <a:srgbClr val="E6058F"/>
                </a:solidFill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odpowiedzialność</a:t>
            </a:r>
            <a:r>
              <a:rPr lang="pl-PL" sz="1400">
                <a:solidFill>
                  <a:srgbClr val="FF0000"/>
                </a:solidFill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  <a:r>
              <a:rPr lang="pl-PL" sz="1400" b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za system. </a:t>
            </a:r>
            <a:endParaRPr lang="pl-PL" sz="1400" b="1">
              <a:latin typeface="Lato Light" panose="020F0402020204030203" pitchFamily="34" charset="0"/>
              <a:ea typeface="Calibri"/>
              <a:cs typeface="Lato Light" panose="020F0402020204030203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4C25A63-A4A1-7EB0-6F27-A8CFCCF079D0}"/>
              </a:ext>
            </a:extLst>
          </p:cNvPr>
          <p:cNvSpPr txBox="1"/>
          <p:nvPr/>
        </p:nvSpPr>
        <p:spPr>
          <a:xfrm>
            <a:off x="997012" y="3801873"/>
            <a:ext cx="7546374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400">
                <a:solidFill>
                  <a:srgbClr val="2095E2"/>
                </a:solidFill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2005: </a:t>
            </a:r>
            <a:r>
              <a:rPr lang="en-US" sz="1400" b="1" err="1">
                <a:solidFill>
                  <a:srgbClr val="E6058F"/>
                </a:solidFill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Zaleca</a:t>
            </a:r>
            <a:r>
              <a:rPr lang="en-US" sz="1400" b="1">
                <a:solidFill>
                  <a:srgbClr val="E6058F"/>
                </a:solidFill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się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, aby po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zakończeniu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rocznej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inspekcji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i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testów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certyfikat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badań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dostarczyć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osobie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odpowiedzialnej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za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nieruchomość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.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Dziennik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powinien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znajdować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się pod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nadzorem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osoby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wyznaczonej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przez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dzierżawce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/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właściciela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.</a:t>
            </a:r>
            <a:endParaRPr lang="pl-PL" sz="1400">
              <a:latin typeface="Lato Light" panose="020F0402020204030203" pitchFamily="34" charset="0"/>
              <a:ea typeface="Calibri" panose="020F0502020204030204"/>
              <a:cs typeface="Lato Light" panose="020F0402020204030203" pitchFamily="34" charset="0"/>
            </a:endParaRPr>
          </a:p>
        </p:txBody>
      </p:sp>
      <p:pic>
        <p:nvPicPr>
          <p:cNvPr id="6" name="Obraz 5" descr="Obrazy (Wykrzyknik) — zdjęcia, wektory i wideo bez tantiem (1,952) | Adobe  Stock">
            <a:extLst>
              <a:ext uri="{FF2B5EF4-FFF2-40B4-BE49-F238E27FC236}">
                <a16:creationId xmlns:a16="http://schemas.microsoft.com/office/drawing/2014/main" id="{73A42C40-DDA2-C563-D527-BE89AB8FEB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053" r="33030"/>
          <a:stretch>
            <a:fillRect/>
          </a:stretch>
        </p:blipFill>
        <p:spPr>
          <a:xfrm>
            <a:off x="9609011" y="1035172"/>
            <a:ext cx="1388804" cy="412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353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98C0B-1313-0CF4-5101-09CB87913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DB71410A-0C3F-26BE-509B-21260C9FF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03"/>
          <a:stretch>
            <a:fillRect/>
          </a:stretch>
        </p:blipFill>
        <p:spPr>
          <a:xfrm>
            <a:off x="6293256" y="0"/>
            <a:ext cx="5898744" cy="6687171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C1FB2F4-126C-4E19-27A1-EBAD3575D4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896" y="247029"/>
            <a:ext cx="1945790" cy="320638"/>
          </a:xfr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7BBB9F0-F4BF-1BC6-DBFD-89A7AAA4C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87171"/>
            <a:ext cx="12192000" cy="17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73D69F29-D0CD-038D-689B-B8C8743EA221}"/>
              </a:ext>
            </a:extLst>
          </p:cNvPr>
          <p:cNvSpPr txBox="1"/>
          <p:nvPr/>
        </p:nvSpPr>
        <p:spPr>
          <a:xfrm>
            <a:off x="281715" y="288696"/>
            <a:ext cx="75463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b="1" err="1">
                <a:solidFill>
                  <a:srgbClr val="2095E2"/>
                </a:solidFill>
                <a:latin typeface="Lato"/>
                <a:ea typeface="Calibri"/>
                <a:cs typeface="Calibri"/>
              </a:rPr>
              <a:t>Załącznik</a:t>
            </a:r>
            <a:r>
              <a:rPr lang="en-US" b="1">
                <a:solidFill>
                  <a:srgbClr val="2095E2"/>
                </a:solidFill>
                <a:latin typeface="Lato"/>
                <a:ea typeface="Calibri"/>
                <a:cs typeface="Calibri"/>
              </a:rPr>
              <a:t> B – </a:t>
            </a:r>
            <a:r>
              <a:rPr lang="en-US" b="1" err="1">
                <a:solidFill>
                  <a:srgbClr val="2095E2"/>
                </a:solidFill>
                <a:latin typeface="Lato"/>
                <a:ea typeface="Calibri"/>
                <a:cs typeface="Calibri"/>
              </a:rPr>
              <a:t>pomiar</a:t>
            </a:r>
            <a:r>
              <a:rPr lang="en-US" b="1">
                <a:solidFill>
                  <a:srgbClr val="2095E2"/>
                </a:solidFill>
                <a:latin typeface="Lato"/>
                <a:ea typeface="Calibri"/>
                <a:cs typeface="Calibri"/>
              </a:rPr>
              <a:t> </a:t>
            </a:r>
            <a:r>
              <a:rPr lang="en-US" b="1" err="1">
                <a:solidFill>
                  <a:srgbClr val="2095E2"/>
                </a:solidFill>
                <a:latin typeface="Lato"/>
                <a:ea typeface="Calibri"/>
                <a:cs typeface="Calibri"/>
              </a:rPr>
              <a:t>natężenia</a:t>
            </a:r>
            <a:r>
              <a:rPr lang="en-US" b="1">
                <a:solidFill>
                  <a:srgbClr val="2095E2"/>
                </a:solidFill>
                <a:latin typeface="Lato"/>
                <a:ea typeface="Calibri"/>
                <a:cs typeface="Calibri"/>
              </a:rPr>
              <a:t> </a:t>
            </a:r>
            <a:r>
              <a:rPr lang="en-US" b="1" err="1">
                <a:solidFill>
                  <a:srgbClr val="2095E2"/>
                </a:solidFill>
                <a:latin typeface="Lato"/>
                <a:ea typeface="Calibri"/>
                <a:cs typeface="Calibri"/>
              </a:rPr>
              <a:t>oświetlenia</a:t>
            </a:r>
            <a:endParaRPr lang="en-US" b="1">
              <a:solidFill>
                <a:srgbClr val="2095E2"/>
              </a:solidFill>
              <a:latin typeface="Lato"/>
              <a:ea typeface="Calibri"/>
              <a:cs typeface="Calibri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DBF4329-2FD9-61D1-BBD8-D621697F7108}"/>
              </a:ext>
            </a:extLst>
          </p:cNvPr>
          <p:cNvSpPr txBox="1"/>
          <p:nvPr/>
        </p:nvSpPr>
        <p:spPr>
          <a:xfrm>
            <a:off x="281715" y="766002"/>
            <a:ext cx="597394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6058F"/>
                </a:solidFill>
                <a:latin typeface="Lato Light" panose="020F0402020204030203" pitchFamily="34" charset="0"/>
                <a:ea typeface="Calibri"/>
                <a:cs typeface="Lato Light" panose="020F0402020204030203" pitchFamily="34" charset="0"/>
              </a:rPr>
              <a:t>Zalecenia:  </a:t>
            </a:r>
            <a:r>
              <a:rPr lang="pl-PL" sz="1400">
                <a:latin typeface="Lato Light" panose="020F0402020204030203" pitchFamily="34" charset="0"/>
                <a:ea typeface="+mn-lt"/>
                <a:cs typeface="Lato Light" panose="020F0402020204030203" pitchFamily="34" charset="0"/>
              </a:rPr>
              <a:t>(Wytyczne SITP 2020, Zalecenia Komendanta PSP,</a:t>
            </a:r>
          </a:p>
          <a:p>
            <a:r>
              <a:rPr lang="pl-PL" sz="1400">
                <a:latin typeface="Lato Light" panose="020F0402020204030203" pitchFamily="34" charset="0"/>
                <a:ea typeface="+mn-lt"/>
                <a:cs typeface="Lato Light" panose="020F0402020204030203" pitchFamily="34" charset="0"/>
              </a:rPr>
              <a:t>                    </a:t>
            </a:r>
            <a:r>
              <a:rPr lang="pl-PL" sz="1400" err="1">
                <a:latin typeface="Lato Light" panose="020F0402020204030203" pitchFamily="34" charset="0"/>
                <a:ea typeface="+mn-lt"/>
                <a:cs typeface="Lato Light" panose="020F0402020204030203" pitchFamily="34" charset="0"/>
              </a:rPr>
              <a:t>prEN</a:t>
            </a:r>
            <a:r>
              <a:rPr lang="pl-PL" sz="1400">
                <a:latin typeface="Lato Light" panose="020F0402020204030203" pitchFamily="34" charset="0"/>
                <a:ea typeface="+mn-lt"/>
                <a:cs typeface="Lato Light" panose="020F0402020204030203" pitchFamily="34" charset="0"/>
              </a:rPr>
              <a:t> 50172:2022)</a:t>
            </a:r>
          </a:p>
          <a:p>
            <a:endParaRPr lang="pl-PL" sz="1400">
              <a:latin typeface="Lato Light" panose="020F0402020204030203" pitchFamily="34" charset="0"/>
              <a:ea typeface="Calibri"/>
              <a:cs typeface="Lato Light" panose="020F0402020204030203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B4258F1-4DD4-CD5E-59A6-1F2E5BED70CA}"/>
              </a:ext>
            </a:extLst>
          </p:cNvPr>
          <p:cNvSpPr txBox="1"/>
          <p:nvPr/>
        </p:nvSpPr>
        <p:spPr>
          <a:xfrm>
            <a:off x="319314" y="1379176"/>
            <a:ext cx="5973942" cy="5262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6058F"/>
                </a:solidFill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Zalecenia dotyczące pomiarów:</a:t>
            </a:r>
            <a:r>
              <a:rPr lang="pl-PL" sz="1400">
                <a:solidFill>
                  <a:srgbClr val="E6058F"/>
                </a:solidFill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 </a:t>
            </a:r>
          </a:p>
          <a:p>
            <a:endParaRPr lang="pl-PL" sz="1400">
              <a:solidFill>
                <a:srgbClr val="E6058F"/>
              </a:solidFill>
              <a:latin typeface="Lato Light" panose="020F0402020204030203" pitchFamily="34" charset="0"/>
              <a:ea typeface="Lato"/>
              <a:cs typeface="Lato Light" panose="020F0402020204030203" pitchFamily="34" charset="0"/>
            </a:endParaRP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pl-PL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Redukcja światła obcego (np. przez pomiary nocą) </a:t>
            </a: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pl-PL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Pomiary tylko przy stabilnych warunkach (metody A–D dobierane w zależności od zmienności oświetlenia i światła zakłócającego) </a:t>
            </a: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pl-PL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Wymagana dokładność mierników wg klasy 2* (np. zgodność z krzywą V(λ), korekcja kosinusowa) </a:t>
            </a:r>
          </a:p>
          <a:p>
            <a:pPr marL="228600" indent="-228600">
              <a:buFont typeface="Wingdings" panose="05000000000000000000" pitchFamily="2" charset="2"/>
              <a:buChar char="§"/>
            </a:pPr>
            <a:endParaRPr lang="pl-PL" sz="1400">
              <a:latin typeface="Lato Light" panose="020F0402020204030203" pitchFamily="34" charset="0"/>
              <a:ea typeface="Lato"/>
              <a:cs typeface="Lato Light" panose="020F0402020204030203" pitchFamily="34" charset="0"/>
            </a:endParaRPr>
          </a:p>
          <a:p>
            <a:r>
              <a:rPr lang="pl-PL" sz="1400" b="1">
                <a:solidFill>
                  <a:srgbClr val="E6058F"/>
                </a:solidFill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Metody korekcyjne (A–D):</a:t>
            </a:r>
            <a:r>
              <a:rPr lang="pl-PL" sz="1400">
                <a:solidFill>
                  <a:srgbClr val="E6058F"/>
                </a:solidFill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 </a:t>
            </a:r>
          </a:p>
          <a:p>
            <a:endParaRPr lang="pl-PL" sz="1400">
              <a:solidFill>
                <a:srgbClr val="E6058F"/>
              </a:solidFill>
              <a:latin typeface="Lato Light" panose="020F0402020204030203" pitchFamily="34" charset="0"/>
              <a:ea typeface="Lato"/>
              <a:cs typeface="Lato Light" panose="020F0402020204030203" pitchFamily="34" charset="0"/>
            </a:endParaRPr>
          </a:p>
          <a:p>
            <a:pPr marL="228600" indent="-2286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pl-PL" sz="1400" b="1">
                <a:solidFill>
                  <a:srgbClr val="2095E2"/>
                </a:solidFill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Metoda A</a:t>
            </a:r>
            <a:r>
              <a:rPr lang="pl-PL" sz="1400">
                <a:solidFill>
                  <a:srgbClr val="2095E2"/>
                </a:solidFill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: </a:t>
            </a:r>
            <a:r>
              <a:rPr lang="pl-PL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Stałe poziomy oświetlenia i światła zakłócającego. </a:t>
            </a:r>
          </a:p>
          <a:p>
            <a:pPr>
              <a:buClr>
                <a:schemeClr val="tx1"/>
              </a:buClr>
            </a:pPr>
            <a:r>
              <a:rPr lang="pl-PL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    Przykład: oprawy LED pom, bez okien</a:t>
            </a:r>
          </a:p>
          <a:p>
            <a:pPr marL="228600" indent="-2286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pl-PL" sz="1400" b="1">
                <a:solidFill>
                  <a:srgbClr val="2095E2"/>
                </a:solidFill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Metoda B</a:t>
            </a:r>
            <a:r>
              <a:rPr lang="pl-PL" sz="1400">
                <a:solidFill>
                  <a:srgbClr val="2095E2"/>
                </a:solidFill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: </a:t>
            </a:r>
            <a:r>
              <a:rPr lang="pl-PL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Zmienny poziom oświetlenia awaryjnego, stałe zakłócenie</a:t>
            </a:r>
          </a:p>
          <a:p>
            <a:pPr>
              <a:buClr>
                <a:schemeClr val="tx1"/>
              </a:buClr>
            </a:pPr>
            <a:r>
              <a:rPr lang="pl-PL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    Przykład: lampy fluorescencyjne, bez okien</a:t>
            </a:r>
          </a:p>
          <a:p>
            <a:pPr marL="228600" indent="-2286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pl-PL" sz="1400" b="1">
                <a:solidFill>
                  <a:srgbClr val="2095E2"/>
                </a:solidFill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Metoda C</a:t>
            </a:r>
            <a:r>
              <a:rPr lang="pl-PL" sz="1400">
                <a:solidFill>
                  <a:srgbClr val="2095E2"/>
                </a:solidFill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: </a:t>
            </a:r>
            <a:r>
              <a:rPr lang="pl-PL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Stałe oświetlenie awaryjne, zmienne zakłócenia. </a:t>
            </a:r>
          </a:p>
          <a:p>
            <a:pPr>
              <a:buClr>
                <a:schemeClr val="tx1"/>
              </a:buClr>
            </a:pPr>
            <a:r>
              <a:rPr lang="pl-PL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    Przykład: oprawy LED pom, okna</a:t>
            </a:r>
          </a:p>
          <a:p>
            <a:pPr marL="228600" indent="-2286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pl-PL" sz="1400" b="1">
                <a:solidFill>
                  <a:srgbClr val="2095E2"/>
                </a:solidFill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Metoda D</a:t>
            </a:r>
            <a:r>
              <a:rPr lang="pl-PL" sz="1400">
                <a:solidFill>
                  <a:srgbClr val="2095E2"/>
                </a:solidFill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: </a:t>
            </a:r>
            <a:r>
              <a:rPr lang="pl-PL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Zmienne obie wartości — wymaga dwóch mierników do korekcji. </a:t>
            </a:r>
          </a:p>
          <a:p>
            <a:pPr>
              <a:buClr>
                <a:schemeClr val="tx1"/>
              </a:buClr>
            </a:pPr>
            <a:r>
              <a:rPr lang="pl-PL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    Przykład: lampy fluorescencyjne, okna</a:t>
            </a:r>
          </a:p>
          <a:p>
            <a:pPr>
              <a:buClr>
                <a:schemeClr val="tx1"/>
              </a:buClr>
            </a:pPr>
            <a:endParaRPr lang="pl-PL" sz="1400">
              <a:latin typeface="Lato Light" panose="020F0402020204030203" pitchFamily="34" charset="0"/>
              <a:ea typeface="Lato"/>
              <a:cs typeface="Lato Light" panose="020F0402020204030203" pitchFamily="34" charset="0"/>
            </a:endParaRPr>
          </a:p>
          <a:p>
            <a:pPr>
              <a:buClr>
                <a:schemeClr val="tx1"/>
              </a:buClr>
            </a:pPr>
            <a:endParaRPr lang="pl-PL" sz="1400">
              <a:latin typeface="Lato Light" panose="020F0402020204030203" pitchFamily="34" charset="0"/>
              <a:ea typeface="Lato"/>
              <a:cs typeface="Lato Light" panose="020F0402020204030203" pitchFamily="34" charset="0"/>
            </a:endParaRPr>
          </a:p>
          <a:p>
            <a:r>
              <a:rPr lang="pl-PL" sz="1400">
                <a:solidFill>
                  <a:srgbClr val="E6058F"/>
                </a:solidFill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Uwaga! </a:t>
            </a:r>
            <a:r>
              <a:rPr lang="pl-PL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Na piętrach z takim samym układem pomieszczeń i oprawami nie trzeba robić pomiarów.</a:t>
            </a:r>
          </a:p>
          <a:p>
            <a:endParaRPr lang="pl-PL" sz="1400">
              <a:latin typeface="Lato Light" panose="020F0402020204030203" pitchFamily="34" charset="0"/>
              <a:cs typeface="Lato Light" panose="020F04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5623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27DDD-FB10-0AEC-3F89-44FE3E150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A727055-94E9-D296-D51A-6F0E4ACFAE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896" y="247029"/>
            <a:ext cx="1945790" cy="320638"/>
          </a:xfr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3630F67-F695-8B9A-9E82-6F90870E9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87171"/>
            <a:ext cx="12192000" cy="17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A0D86222-84E2-149F-91D1-16975C595FE7}"/>
              </a:ext>
            </a:extLst>
          </p:cNvPr>
          <p:cNvSpPr txBox="1"/>
          <p:nvPr/>
        </p:nvSpPr>
        <p:spPr>
          <a:xfrm>
            <a:off x="523481" y="829308"/>
            <a:ext cx="7546375" cy="4489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err="1">
                <a:solidFill>
                  <a:srgbClr val="2095E2"/>
                </a:solidFill>
                <a:latin typeface="Lato" panose="020F0502020204030203" pitchFamily="34" charset="0"/>
                <a:ea typeface="Calibri"/>
                <a:cs typeface="Lato" panose="020F0502020204030203" pitchFamily="34" charset="0"/>
              </a:rPr>
              <a:t>Załącznik</a:t>
            </a:r>
            <a:r>
              <a:rPr lang="en-US" b="1">
                <a:solidFill>
                  <a:srgbClr val="2095E2"/>
                </a:solidFill>
                <a:latin typeface="Lato" panose="020F0502020204030203" pitchFamily="34" charset="0"/>
                <a:ea typeface="Calibri"/>
                <a:cs typeface="Lato" panose="020F0502020204030203" pitchFamily="34" charset="0"/>
              </a:rPr>
              <a:t> C</a:t>
            </a:r>
            <a:r>
              <a:rPr lang="pl-PL">
                <a:solidFill>
                  <a:srgbClr val="2095E2"/>
                </a:solidFill>
                <a:latin typeface="Lato" panose="020F0502020204030203" pitchFamily="34" charset="0"/>
                <a:ea typeface="Calibri"/>
                <a:cs typeface="Lato" panose="020F0502020204030203" pitchFamily="34" charset="0"/>
              </a:rPr>
              <a:t> | </a:t>
            </a:r>
            <a:r>
              <a:rPr lang="en-US" b="1" err="1">
                <a:solidFill>
                  <a:srgbClr val="2095E2"/>
                </a:solidFill>
                <a:latin typeface="Lato" panose="020F0502020204030203" pitchFamily="34" charset="0"/>
                <a:ea typeface="Calibri"/>
                <a:cs typeface="Lato" panose="020F0502020204030203" pitchFamily="34" charset="0"/>
              </a:rPr>
              <a:t>Zamknięcie</a:t>
            </a:r>
            <a:r>
              <a:rPr lang="en-US" b="1">
                <a:solidFill>
                  <a:srgbClr val="2095E2"/>
                </a:solidFill>
                <a:latin typeface="Lato" panose="020F0502020204030203" pitchFamily="34" charset="0"/>
                <a:ea typeface="Calibri"/>
                <a:cs typeface="Lato" panose="020F0502020204030203" pitchFamily="34" charset="0"/>
              </a:rPr>
              <a:t> </a:t>
            </a:r>
            <a:r>
              <a:rPr lang="en-US" b="1" err="1">
                <a:solidFill>
                  <a:srgbClr val="2095E2"/>
                </a:solidFill>
                <a:latin typeface="Lato" panose="020F0502020204030203" pitchFamily="34" charset="0"/>
                <a:ea typeface="Calibri"/>
                <a:cs typeface="Lato" panose="020F0502020204030203" pitchFamily="34" charset="0"/>
              </a:rPr>
              <a:t>obiektu</a:t>
            </a:r>
            <a:r>
              <a:rPr lang="en-US" b="1">
                <a:solidFill>
                  <a:srgbClr val="2095E2"/>
                </a:solidFill>
                <a:latin typeface="Lato" panose="020F0502020204030203" pitchFamily="34" charset="0"/>
                <a:ea typeface="Calibri"/>
                <a:cs typeface="Lato" panose="020F0502020204030203" pitchFamily="34" charset="0"/>
              </a:rPr>
              <a:t>.</a:t>
            </a:r>
            <a:endParaRPr lang="en-US">
              <a:solidFill>
                <a:srgbClr val="2095E2"/>
              </a:solidFill>
              <a:latin typeface="Lato" panose="020F0502020204030203" pitchFamily="34" charset="0"/>
              <a:ea typeface="Lato"/>
              <a:cs typeface="Lato" panose="020F0502020204030203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4FCDB7E-BE59-C723-8105-334D7B1397BD}"/>
              </a:ext>
            </a:extLst>
          </p:cNvPr>
          <p:cNvSpPr txBox="1"/>
          <p:nvPr/>
        </p:nvSpPr>
        <p:spPr>
          <a:xfrm>
            <a:off x="523481" y="1690071"/>
            <a:ext cx="1046152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>
                <a:latin typeface="Lato Light" panose="020F0402020204030203" pitchFamily="34" charset="0"/>
                <a:ea typeface="+mn-lt"/>
                <a:cs typeface="Lato Light" panose="020F0402020204030203" pitchFamily="34" charset="0"/>
              </a:rPr>
              <a:t>Potrzeba ochrony sprzętu oświetlenia awaryjnego jeżeli jest on narażony na dłuższe okresy, w których zasilanie jest odłączone.</a:t>
            </a:r>
            <a:endParaRPr lang="pl-PL">
              <a:latin typeface="Lato Light" panose="020F0402020204030203" pitchFamily="34" charset="0"/>
              <a:cs typeface="Lato Light" panose="020F0402020204030203" pitchFamily="34" charset="0"/>
            </a:endParaRPr>
          </a:p>
          <a:p>
            <a:r>
              <a:rPr lang="pl-PL" sz="1400">
                <a:latin typeface="Lato Light" panose="020F0402020204030203" pitchFamily="34" charset="0"/>
                <a:ea typeface="Calibri"/>
                <a:cs typeface="Lato Light" panose="020F0402020204030203" pitchFamily="34" charset="0"/>
              </a:rPr>
              <a:t>Możliwość wprowadzenia systemu w tryb spoczynku lub </a:t>
            </a:r>
            <a:r>
              <a:rPr lang="pl-PL" sz="1400" err="1">
                <a:latin typeface="Lato Light" panose="020F0402020204030203" pitchFamily="34" charset="0"/>
                <a:ea typeface="Calibri"/>
                <a:cs typeface="Lato Light" panose="020F0402020204030203" pitchFamily="34" charset="0"/>
              </a:rPr>
              <a:t>inhabit</a:t>
            </a:r>
            <a:r>
              <a:rPr lang="pl-PL" sz="1400">
                <a:latin typeface="Lato Light" panose="020F0402020204030203" pitchFamily="34" charset="0"/>
                <a:ea typeface="Calibri"/>
                <a:cs typeface="Lato Light" panose="020F0402020204030203" pitchFamily="34" charset="0"/>
              </a:rPr>
              <a:t>.</a:t>
            </a:r>
          </a:p>
          <a:p>
            <a:r>
              <a:rPr lang="pl-PL" sz="1400">
                <a:latin typeface="Lato Light" panose="020F0402020204030203" pitchFamily="34" charset="0"/>
                <a:ea typeface="Calibri"/>
                <a:cs typeface="Lato Light" panose="020F0402020204030203" pitchFamily="34" charset="0"/>
              </a:rPr>
              <a:t>Powinno się testy oraz serwis przeprowadzać na bieżąco.</a:t>
            </a:r>
          </a:p>
          <a:p>
            <a:r>
              <a:rPr lang="pl-PL" sz="1400">
                <a:latin typeface="Lato Light" panose="020F0402020204030203" pitchFamily="34" charset="0"/>
                <a:ea typeface="Calibri"/>
                <a:cs typeface="Lato Light" panose="020F0402020204030203" pitchFamily="34" charset="0"/>
              </a:rPr>
              <a:t>Przed ponowny użytkowaniem obiektu powinno się przeprowadzić test miesięczny.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C788503-78FA-992E-5EED-F285FD6F3D3C}"/>
              </a:ext>
            </a:extLst>
          </p:cNvPr>
          <p:cNvSpPr txBox="1"/>
          <p:nvPr/>
        </p:nvSpPr>
        <p:spPr>
          <a:xfrm>
            <a:off x="523481" y="3305045"/>
            <a:ext cx="5099588" cy="4615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err="1">
                <a:solidFill>
                  <a:srgbClr val="2095E2"/>
                </a:solidFill>
                <a:latin typeface="Lato" panose="020F0502020204030203" pitchFamily="34" charset="0"/>
                <a:ea typeface="Lato"/>
                <a:cs typeface="Lato" panose="020F0502020204030203" pitchFamily="34" charset="0"/>
              </a:rPr>
              <a:t>Załącznik</a:t>
            </a:r>
            <a:r>
              <a:rPr lang="en-US" b="1">
                <a:solidFill>
                  <a:srgbClr val="2095E2"/>
                </a:solidFill>
                <a:latin typeface="Lato" panose="020F0502020204030203" pitchFamily="34" charset="0"/>
                <a:ea typeface="Lato"/>
                <a:cs typeface="Lato" panose="020F0502020204030203" pitchFamily="34" charset="0"/>
              </a:rPr>
              <a:t> D</a:t>
            </a:r>
            <a:r>
              <a:rPr lang="pl-PL">
                <a:solidFill>
                  <a:srgbClr val="2095E2"/>
                </a:solidFill>
                <a:latin typeface="Lato" panose="020F0502020204030203" pitchFamily="34" charset="0"/>
                <a:ea typeface="Calibri"/>
                <a:cs typeface="Lato" panose="020F0502020204030203" pitchFamily="34" charset="0"/>
              </a:rPr>
              <a:t> | </a:t>
            </a:r>
            <a:r>
              <a:rPr lang="en-US" b="1" err="1">
                <a:solidFill>
                  <a:srgbClr val="2095E2"/>
                </a:solidFill>
                <a:latin typeface="Lato" panose="020F0502020204030203" pitchFamily="34" charset="0"/>
                <a:ea typeface="Lato"/>
                <a:cs typeface="Lato" panose="020F0502020204030203" pitchFamily="34" charset="0"/>
              </a:rPr>
              <a:t>Okablowanie</a:t>
            </a:r>
            <a:r>
              <a:rPr lang="en-US" b="1">
                <a:solidFill>
                  <a:srgbClr val="2095E2"/>
                </a:solidFill>
                <a:latin typeface="Lato" panose="020F0502020204030203" pitchFamily="34" charset="0"/>
                <a:ea typeface="Lato"/>
                <a:cs typeface="Lato" panose="020F0502020204030203" pitchFamily="34" charset="0"/>
              </a:rPr>
              <a:t> </a:t>
            </a:r>
            <a:r>
              <a:rPr lang="en-US">
                <a:solidFill>
                  <a:srgbClr val="2095E2"/>
                </a:solidFill>
                <a:latin typeface="Lato" panose="020F0502020204030203" pitchFamily="34" charset="0"/>
                <a:ea typeface="+mn-lt"/>
                <a:cs typeface="Lato" panose="020F0502020204030203" pitchFamily="34" charset="0"/>
              </a:rPr>
              <a:t>(HD 60364-5-56)</a:t>
            </a:r>
            <a:endParaRPr lang="pl-PL">
              <a:solidFill>
                <a:srgbClr val="2095E2"/>
              </a:solidFill>
              <a:latin typeface="Lato" panose="020F0502020204030203" pitchFamily="34" charset="0"/>
              <a:ea typeface="Calibri"/>
              <a:cs typeface="Lato" panose="020F0502020204030203" pitchFamily="34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9401C39-6823-E004-0BCB-CCA6018EAF1B}"/>
              </a:ext>
            </a:extLst>
          </p:cNvPr>
          <p:cNvSpPr txBox="1"/>
          <p:nvPr/>
        </p:nvSpPr>
        <p:spPr>
          <a:xfrm>
            <a:off x="523481" y="4060419"/>
            <a:ext cx="1060900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Okablowanie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między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źródłem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zasilania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, a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główną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tablicą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rozdzielczą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systemu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oświetlenia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ewakuacyjnego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powinno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być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zabezpieczone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przed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zwarciem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i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zwarciem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doziemnym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. W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jednym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przewodzie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powinien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znajdować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się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tylko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jeden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obwód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zasilania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.</a:t>
            </a:r>
            <a:endParaRPr lang="pl-PL" sz="1400">
              <a:latin typeface="Lato Light" panose="020F0402020204030203" pitchFamily="34" charset="0"/>
              <a:ea typeface="Lato"/>
              <a:cs typeface="Lato Light" panose="020F0402020204030203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BE52C1E-BD17-66C9-4895-0C2D56FD0705}"/>
              </a:ext>
            </a:extLst>
          </p:cNvPr>
          <p:cNvSpPr txBox="1"/>
          <p:nvPr/>
        </p:nvSpPr>
        <p:spPr>
          <a:xfrm>
            <a:off x="523481" y="5843833"/>
            <a:ext cx="10461521" cy="369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*Jeden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przewód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może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zawierać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jeden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lub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więcej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obwodów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pomocniczych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(do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sterowania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lub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monitorowania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 </a:t>
            </a:r>
            <a:r>
              <a:rPr lang="en-US" sz="1400" err="1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oświetleniem</a:t>
            </a:r>
            <a:r>
              <a:rPr lang="en-US" sz="1400">
                <a:latin typeface="Lato Light" panose="020F0402020204030203" pitchFamily="34" charset="0"/>
                <a:ea typeface="Lato"/>
                <a:cs typeface="Lato Light" panose="020F0402020204030203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275636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256CA-808C-4EA8-1BB6-2136D62C7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AF26648-E664-F1C6-9950-A7C18388E6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896" y="247029"/>
            <a:ext cx="1945790" cy="320638"/>
          </a:xfr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A174ECF-F2E6-9893-637D-4856E207B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87171"/>
            <a:ext cx="12192000" cy="17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0D6DA784-A17A-65E2-1770-93B3E4A1BF6A}"/>
              </a:ext>
            </a:extLst>
          </p:cNvPr>
          <p:cNvSpPr txBox="1"/>
          <p:nvPr/>
        </p:nvSpPr>
        <p:spPr>
          <a:xfrm>
            <a:off x="448289" y="573181"/>
            <a:ext cx="10471897" cy="629813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2065" marR="206375" algn="ctr">
              <a:lnSpc>
                <a:spcPct val="89900"/>
              </a:lnSpc>
              <a:spcBef>
                <a:spcPts val="440"/>
              </a:spcBef>
              <a:tabLst>
                <a:tab pos="241300" algn="l"/>
              </a:tabLst>
            </a:pPr>
            <a:r>
              <a:rPr lang="pl-PL" spc="-10" dirty="0">
                <a:solidFill>
                  <a:srgbClr val="2095E2"/>
                </a:solidFill>
                <a:latin typeface="Lato Bold"/>
                <a:ea typeface="+mn-lt"/>
                <a:cs typeface="+mn-lt"/>
              </a:rPr>
              <a:t>  </a:t>
            </a:r>
            <a:r>
              <a:rPr lang="pl-PL" sz="2400" spc="-10" dirty="0">
                <a:solidFill>
                  <a:srgbClr val="2095E2"/>
                </a:solidFill>
                <a:latin typeface="Lato Bold"/>
                <a:ea typeface="+mn-lt"/>
                <a:cs typeface="+mn-lt"/>
              </a:rPr>
              <a:t> Istotne zmiany</a:t>
            </a:r>
            <a:endParaRPr lang="en-US" sz="2400" dirty="0">
              <a:solidFill>
                <a:srgbClr val="000000"/>
              </a:solidFill>
              <a:latin typeface="Lato Bold"/>
              <a:ea typeface="+mn-lt"/>
              <a:cs typeface="+mn-lt"/>
            </a:endParaRPr>
          </a:p>
          <a:p>
            <a:pPr marL="12065" marR="206375" algn="ctr">
              <a:lnSpc>
                <a:spcPct val="89900"/>
              </a:lnSpc>
              <a:spcBef>
                <a:spcPts val="440"/>
              </a:spcBef>
              <a:tabLst>
                <a:tab pos="241300" algn="l"/>
              </a:tabLst>
            </a:pPr>
            <a:r>
              <a:rPr lang="pl-PL" sz="2400" spc="-10" dirty="0">
                <a:solidFill>
                  <a:srgbClr val="2095E2"/>
                </a:solidFill>
                <a:latin typeface="Lato Bold"/>
                <a:ea typeface="+mn-lt"/>
                <a:cs typeface="+mn-lt"/>
              </a:rPr>
              <a:t>PN‑EN 1838:2025 (EN 1838:2024) </a:t>
            </a:r>
            <a:endParaRPr lang="en-US" sz="2400" dirty="0">
              <a:latin typeface="Lato Bold"/>
              <a:ea typeface="Calibri"/>
              <a:cs typeface="Calibri"/>
            </a:endParaRPr>
          </a:p>
          <a:p>
            <a:pPr marL="12065" marR="206375">
              <a:lnSpc>
                <a:spcPct val="89900"/>
              </a:lnSpc>
              <a:spcBef>
                <a:spcPts val="440"/>
              </a:spcBef>
              <a:tabLst>
                <a:tab pos="241300" algn="l"/>
              </a:tabLst>
            </a:pPr>
            <a:endParaRPr lang="pl-PL" spc="-10" dirty="0">
              <a:solidFill>
                <a:srgbClr val="2095E2"/>
              </a:solidFill>
              <a:ea typeface="Calibri"/>
              <a:cs typeface="Calibri"/>
            </a:endParaRPr>
          </a:p>
          <a:p>
            <a:pPr marL="12065" marR="206375">
              <a:lnSpc>
                <a:spcPct val="89900"/>
              </a:lnSpc>
              <a:spcBef>
                <a:spcPts val="440"/>
              </a:spcBef>
              <a:tabLst>
                <a:tab pos="241300" algn="l"/>
              </a:tabLst>
            </a:pPr>
            <a:endParaRPr lang="pl-PL" b="1" spc="-10" dirty="0">
              <a:solidFill>
                <a:srgbClr val="2095E2"/>
              </a:solidFill>
              <a:latin typeface="Lato Light"/>
              <a:ea typeface="Lato Light"/>
              <a:cs typeface="Lato Light"/>
            </a:endParaRPr>
          </a:p>
          <a:p>
            <a:pPr marL="297815" marR="206375" indent="-285750">
              <a:lnSpc>
                <a:spcPct val="89900"/>
              </a:lnSpc>
              <a:spcBef>
                <a:spcPts val="440"/>
              </a:spcBef>
              <a:buFont typeface="Wingdings"/>
              <a:buChar char="q"/>
              <a:tabLst>
                <a:tab pos="241300" algn="l"/>
              </a:tabLst>
            </a:pPr>
            <a:r>
              <a:rPr lang="pl-PL" b="1" spc="130" dirty="0">
                <a:solidFill>
                  <a:srgbClr val="2095E2"/>
                </a:solidFill>
                <a:latin typeface="Lato Light"/>
                <a:ea typeface="Lato"/>
                <a:cs typeface="Lato"/>
              </a:rPr>
              <a:t>Lokalne oświetlenie </a:t>
            </a:r>
            <a:endParaRPr lang="pl-PL" b="1" spc="130" dirty="0">
              <a:solidFill>
                <a:srgbClr val="2095E2"/>
              </a:solidFill>
              <a:latin typeface="Lato"/>
              <a:ea typeface="Lato"/>
              <a:cs typeface="Lato"/>
            </a:endParaRPr>
          </a:p>
          <a:p>
            <a:pPr marL="12065" marR="206375">
              <a:lnSpc>
                <a:spcPct val="89900"/>
              </a:lnSpc>
              <a:spcBef>
                <a:spcPts val="440"/>
              </a:spcBef>
              <a:tabLst>
                <a:tab pos="241300" algn="l"/>
              </a:tabLst>
            </a:pPr>
            <a:r>
              <a:rPr lang="pl-PL" sz="1400" spc="130" dirty="0">
                <a:solidFill>
                  <a:schemeClr val="tx1">
                    <a:lumMod val="95000"/>
                    <a:lumOff val="5000"/>
                  </a:schemeClr>
                </a:solidFill>
                <a:latin typeface="Lato Light"/>
                <a:ea typeface="Lato Light"/>
                <a:cs typeface="Lato Light"/>
              </a:rPr>
              <a:t>(bezpieczeństwa)</a:t>
            </a:r>
            <a:endParaRPr lang="pl-PL" dirty="0">
              <a:solidFill>
                <a:schemeClr val="tx1">
                  <a:lumMod val="95000"/>
                  <a:lumOff val="5000"/>
                </a:schemeClr>
              </a:solidFill>
              <a:ea typeface="Calibri" panose="020F0502020204030204"/>
              <a:cs typeface="Calibri" panose="020F0502020204030204"/>
            </a:endParaRPr>
          </a:p>
          <a:p>
            <a:pPr marL="297815" marR="206375" indent="-285750">
              <a:lnSpc>
                <a:spcPct val="89900"/>
              </a:lnSpc>
              <a:spcBef>
                <a:spcPts val="440"/>
              </a:spcBef>
              <a:buFont typeface="Wingdings"/>
              <a:buChar char="q"/>
              <a:tabLst>
                <a:tab pos="241300" algn="l"/>
              </a:tabLst>
            </a:pPr>
            <a:endParaRPr lang="pl-PL" b="1" spc="130" dirty="0">
              <a:solidFill>
                <a:srgbClr val="2095E2"/>
              </a:solidFill>
              <a:latin typeface="Lato Light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97815" marR="206375" indent="-285750">
              <a:lnSpc>
                <a:spcPct val="89900"/>
              </a:lnSpc>
              <a:spcBef>
                <a:spcPts val="440"/>
              </a:spcBef>
              <a:buFont typeface="Wingdings"/>
              <a:buChar char="q"/>
              <a:tabLst>
                <a:tab pos="241300" algn="l"/>
              </a:tabLst>
            </a:pPr>
            <a:r>
              <a:rPr lang="pl-PL" b="1" spc="130" dirty="0">
                <a:solidFill>
                  <a:srgbClr val="2095E2"/>
                </a:solidFill>
                <a:latin typeface="Lato Light"/>
                <a:ea typeface="Lato"/>
                <a:cs typeface="Lato"/>
              </a:rPr>
              <a:t>Punkty o szczególnym znaczeniu</a:t>
            </a:r>
          </a:p>
          <a:p>
            <a:pPr marL="12065" marR="206375">
              <a:lnSpc>
                <a:spcPct val="89900"/>
              </a:lnSpc>
              <a:spcBef>
                <a:spcPts val="440"/>
              </a:spcBef>
              <a:tabLst>
                <a:tab pos="241300" algn="l"/>
              </a:tabLst>
            </a:pPr>
            <a:r>
              <a:rPr lang="pl-PL" sz="1400" spc="130" dirty="0">
                <a:solidFill>
                  <a:schemeClr val="tx1">
                    <a:lumMod val="95000"/>
                    <a:lumOff val="5000"/>
                  </a:schemeClr>
                </a:solidFill>
                <a:latin typeface="Lato Light"/>
                <a:ea typeface="Lato Light"/>
                <a:cs typeface="Lato Light"/>
              </a:rPr>
              <a:t>(Toalety i przebieralnie, Windy, Baseny, Pomieszczenia techniczne, sterownie, rozdzielnie, kotłownie itd.)</a:t>
            </a:r>
          </a:p>
          <a:p>
            <a:pPr marL="297815" marR="206375" indent="-285750">
              <a:lnSpc>
                <a:spcPct val="89900"/>
              </a:lnSpc>
              <a:spcBef>
                <a:spcPts val="440"/>
              </a:spcBef>
              <a:buFont typeface="Wingdings"/>
              <a:buChar char="q"/>
              <a:tabLst>
                <a:tab pos="241300" algn="l"/>
              </a:tabLst>
            </a:pPr>
            <a:endParaRPr lang="pl-PL" b="1" spc="130" dirty="0">
              <a:solidFill>
                <a:srgbClr val="2095E2"/>
              </a:solidFill>
              <a:latin typeface="Lato Light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97815" marR="206375" indent="-285750">
              <a:lnSpc>
                <a:spcPct val="89900"/>
              </a:lnSpc>
              <a:spcBef>
                <a:spcPts val="440"/>
              </a:spcBef>
              <a:buFont typeface="Wingdings"/>
              <a:buChar char="q"/>
              <a:tabLst>
                <a:tab pos="241300" algn="l"/>
              </a:tabLst>
            </a:pPr>
            <a:r>
              <a:rPr lang="pl-PL" b="1" spc="130" dirty="0">
                <a:solidFill>
                  <a:srgbClr val="2095E2"/>
                </a:solidFill>
                <a:latin typeface="Lato Light"/>
                <a:ea typeface="Lato Light"/>
                <a:cs typeface="Lato Light"/>
              </a:rPr>
              <a:t>Znaki bezpieczeństwa</a:t>
            </a:r>
          </a:p>
          <a:p>
            <a:pPr marL="12065" marR="206375">
              <a:lnSpc>
                <a:spcPct val="89900"/>
              </a:lnSpc>
              <a:spcBef>
                <a:spcPts val="440"/>
              </a:spcBef>
              <a:tabLst>
                <a:tab pos="241300" algn="l"/>
              </a:tabLst>
            </a:pPr>
            <a:r>
              <a:rPr lang="pl-PL" sz="1400" spc="130" dirty="0">
                <a:solidFill>
                  <a:schemeClr val="tx1">
                    <a:lumMod val="95000"/>
                    <a:lumOff val="5000"/>
                  </a:schemeClr>
                </a:solidFill>
                <a:latin typeface="Lato Light"/>
                <a:ea typeface="Lato Light"/>
                <a:cs typeface="Lato Light"/>
              </a:rPr>
              <a:t>(adaptacyjne znaki bezpieczeństwa)</a:t>
            </a:r>
            <a:endParaRPr lang="pl-PL" dirty="0">
              <a:solidFill>
                <a:schemeClr val="tx1">
                  <a:lumMod val="95000"/>
                  <a:lumOff val="5000"/>
                </a:schemeClr>
              </a:solidFill>
              <a:ea typeface="Calibri" panose="020F0502020204030204"/>
              <a:cs typeface="Calibri" panose="020F0502020204030204"/>
            </a:endParaRPr>
          </a:p>
          <a:p>
            <a:pPr marL="297815" marR="206375" indent="-285750">
              <a:lnSpc>
                <a:spcPct val="89900"/>
              </a:lnSpc>
              <a:spcBef>
                <a:spcPts val="440"/>
              </a:spcBef>
              <a:buFont typeface="Wingdings"/>
              <a:buChar char="q"/>
              <a:tabLst>
                <a:tab pos="241300" algn="l"/>
              </a:tabLst>
            </a:pPr>
            <a:endParaRPr lang="pl-PL" b="1" spc="130" dirty="0">
              <a:solidFill>
                <a:srgbClr val="2095E2"/>
              </a:solidFill>
              <a:latin typeface="Lato Light"/>
              <a:ea typeface="Lato"/>
              <a:cs typeface="Lato"/>
            </a:endParaRPr>
          </a:p>
          <a:p>
            <a:pPr marL="297815" marR="206375" indent="-285750">
              <a:lnSpc>
                <a:spcPct val="89900"/>
              </a:lnSpc>
              <a:spcBef>
                <a:spcPts val="440"/>
              </a:spcBef>
              <a:buFont typeface="Wingdings"/>
              <a:buChar char="q"/>
              <a:tabLst>
                <a:tab pos="241300" algn="l"/>
              </a:tabLst>
            </a:pPr>
            <a:r>
              <a:rPr lang="pl-PL" b="1" spc="130" dirty="0">
                <a:solidFill>
                  <a:srgbClr val="2095E2"/>
                </a:solidFill>
                <a:latin typeface="Lato Light"/>
                <a:ea typeface="Lato"/>
                <a:cs typeface="Lato"/>
              </a:rPr>
              <a:t>Czas działania opraw</a:t>
            </a:r>
            <a:r>
              <a:rPr lang="pl-PL" b="1" spc="130" dirty="0">
                <a:solidFill>
                  <a:srgbClr val="2095E2"/>
                </a:solidFill>
                <a:latin typeface="Lato"/>
                <a:ea typeface="Lato"/>
                <a:cs typeface="Lato"/>
              </a:rPr>
              <a:t> </a:t>
            </a:r>
            <a:r>
              <a:rPr lang="pl-PL" b="1" spc="130" dirty="0">
                <a:solidFill>
                  <a:srgbClr val="2095E2"/>
                </a:solidFill>
                <a:latin typeface="Lato Light"/>
                <a:ea typeface="Lato Light"/>
                <a:cs typeface="Lato Light"/>
              </a:rPr>
              <a:t>(załącznik A)</a:t>
            </a:r>
            <a:endParaRPr lang="pl-PL" dirty="0">
              <a:ea typeface="Calibri" panose="020F0502020204030204"/>
              <a:cs typeface="Calibri" panose="020F0502020204030204"/>
            </a:endParaRPr>
          </a:p>
          <a:p>
            <a:pPr marL="297815" marR="206375" indent="-285750">
              <a:lnSpc>
                <a:spcPct val="89900"/>
              </a:lnSpc>
              <a:spcBef>
                <a:spcPts val="440"/>
              </a:spcBef>
              <a:buFont typeface="Wingdings"/>
              <a:buChar char="q"/>
              <a:tabLst>
                <a:tab pos="241300" algn="l"/>
              </a:tabLst>
            </a:pPr>
            <a:endParaRPr lang="pl-PL" b="1" spc="130" dirty="0">
              <a:solidFill>
                <a:srgbClr val="2095E2"/>
              </a:solidFill>
              <a:latin typeface="Lato Light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97815" marR="206375" indent="-285750">
              <a:lnSpc>
                <a:spcPct val="89900"/>
              </a:lnSpc>
              <a:spcBef>
                <a:spcPts val="440"/>
              </a:spcBef>
              <a:buFont typeface="Wingdings"/>
              <a:buChar char="q"/>
              <a:tabLst>
                <a:tab pos="241300" algn="l"/>
              </a:tabLst>
            </a:pPr>
            <a:r>
              <a:rPr lang="pl-PL" b="1" spc="130" dirty="0">
                <a:solidFill>
                  <a:srgbClr val="2095E2"/>
                </a:solidFill>
                <a:latin typeface="Lato Light"/>
                <a:ea typeface="Lato"/>
                <a:cs typeface="Lato"/>
              </a:rPr>
              <a:t>Pomiary awaryjnego oświetlenia ewakuacyjnego (załącznik B)</a:t>
            </a:r>
            <a:endParaRPr lang="pl-PL" sz="1400" spc="130" dirty="0">
              <a:solidFill>
                <a:srgbClr val="E6058F"/>
              </a:solidFill>
              <a:latin typeface="Lato Light"/>
              <a:ea typeface="Lato Light"/>
              <a:cs typeface="Lato Light"/>
            </a:endParaRPr>
          </a:p>
          <a:p>
            <a:pPr marL="297815" marR="206375" indent="-285750">
              <a:lnSpc>
                <a:spcPct val="89900"/>
              </a:lnSpc>
              <a:spcBef>
                <a:spcPts val="440"/>
              </a:spcBef>
              <a:buFont typeface="Wingdings"/>
              <a:buChar char="q"/>
              <a:tabLst>
                <a:tab pos="241300" algn="l"/>
              </a:tabLst>
            </a:pPr>
            <a:endParaRPr lang="pl-PL" b="1" spc="130" dirty="0">
              <a:solidFill>
                <a:srgbClr val="2095E2"/>
              </a:solidFill>
              <a:latin typeface="Lato Light"/>
              <a:ea typeface="Lato"/>
              <a:cs typeface="Lato"/>
            </a:endParaRPr>
          </a:p>
          <a:p>
            <a:pPr marL="297815" marR="206375" indent="-285750">
              <a:lnSpc>
                <a:spcPct val="89900"/>
              </a:lnSpc>
              <a:spcBef>
                <a:spcPts val="440"/>
              </a:spcBef>
              <a:buFont typeface="Wingdings"/>
              <a:buChar char="q"/>
              <a:tabLst>
                <a:tab pos="241300" algn="l"/>
              </a:tabLst>
            </a:pPr>
            <a:r>
              <a:rPr lang="pl-PL" b="1" spc="130" dirty="0">
                <a:solidFill>
                  <a:srgbClr val="2095E2"/>
                </a:solidFill>
                <a:latin typeface="Lato Light"/>
                <a:ea typeface="Lato"/>
                <a:cs typeface="Lato"/>
              </a:rPr>
              <a:t>Oświetlenie</a:t>
            </a:r>
            <a:endParaRPr lang="pl-PL" b="1" spc="130" dirty="0">
              <a:solidFill>
                <a:srgbClr val="2095E2"/>
              </a:solidFill>
              <a:latin typeface="Lato"/>
              <a:ea typeface="Lato"/>
              <a:cs typeface="Lato"/>
            </a:endParaRPr>
          </a:p>
          <a:p>
            <a:pPr marL="12065" marR="206375">
              <a:lnSpc>
                <a:spcPct val="89900"/>
              </a:lnSpc>
              <a:spcBef>
                <a:spcPts val="440"/>
              </a:spcBef>
              <a:tabLst>
                <a:tab pos="241300" algn="l"/>
              </a:tabLst>
            </a:pPr>
            <a:r>
              <a:rPr lang="pl-PL" sz="1400" spc="130" dirty="0">
                <a:solidFill>
                  <a:schemeClr val="tx1">
                    <a:lumMod val="95000"/>
                    <a:lumOff val="5000"/>
                  </a:schemeClr>
                </a:solidFill>
                <a:latin typeface="Lato Light"/>
                <a:ea typeface="Lato Light"/>
                <a:cs typeface="Lato Light"/>
              </a:rPr>
              <a:t>(Strefy otwartej, drogi ewakuacji)</a:t>
            </a:r>
            <a:endParaRPr lang="pl-PL" dirty="0">
              <a:solidFill>
                <a:schemeClr val="tx1">
                  <a:lumMod val="95000"/>
                  <a:lumOff val="5000"/>
                </a:schemeClr>
              </a:solidFill>
              <a:ea typeface="Calibri" panose="020F0502020204030204"/>
              <a:cs typeface="Calibri" panose="020F0502020204030204"/>
            </a:endParaRPr>
          </a:p>
          <a:p>
            <a:pPr marL="12065" marR="206375">
              <a:lnSpc>
                <a:spcPct val="89900"/>
              </a:lnSpc>
              <a:spcBef>
                <a:spcPts val="440"/>
              </a:spcBef>
              <a:tabLst>
                <a:tab pos="241300" algn="l"/>
              </a:tabLst>
            </a:pPr>
            <a:endParaRPr lang="pl-PL" b="1" spc="130" dirty="0">
              <a:solidFill>
                <a:srgbClr val="2095E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41300" marR="206375" indent="-229235">
              <a:lnSpc>
                <a:spcPct val="89900"/>
              </a:lnSpc>
              <a:spcBef>
                <a:spcPts val="440"/>
              </a:spcBef>
              <a:buFont typeface="Wingdings"/>
              <a:buChar char="q"/>
              <a:tabLst>
                <a:tab pos="241300" algn="l"/>
              </a:tabLst>
            </a:pPr>
            <a:endParaRPr lang="pl-PL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50462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28E84-FD6A-813D-4227-715485B920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903D87B-7AFC-FEC7-EC77-882B90D6D5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896" y="247029"/>
            <a:ext cx="1945790" cy="320638"/>
          </a:xfr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03C1201-4342-5EC8-18A6-8B2BD5D5F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87171"/>
            <a:ext cx="12192000" cy="17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018A942-C819-4E89-B801-1A98D6B0D8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9" y="827693"/>
            <a:ext cx="11192675" cy="5485152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3D9A45D9-94AD-F3E2-7354-A232B536ACAC}"/>
              </a:ext>
            </a:extLst>
          </p:cNvPr>
          <p:cNvSpPr/>
          <p:nvPr/>
        </p:nvSpPr>
        <p:spPr>
          <a:xfrm>
            <a:off x="4336330" y="4826524"/>
            <a:ext cx="3073138" cy="1253765"/>
          </a:xfrm>
          <a:prstGeom prst="rect">
            <a:avLst/>
          </a:prstGeom>
          <a:solidFill>
            <a:srgbClr val="2095E2"/>
          </a:solidFill>
          <a:ln>
            <a:solidFill>
              <a:srgbClr val="2095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l-PL" sz="1400" b="1">
                <a:latin typeface="Lato Light"/>
                <a:ea typeface="Lato Light"/>
                <a:cs typeface="Lato Light"/>
              </a:rPr>
              <a:t>LOKALNE OŚWIETLENIE BEZPIECZEŃSTWA</a:t>
            </a:r>
          </a:p>
          <a:p>
            <a:pPr algn="ctr"/>
            <a:endParaRPr lang="pl-PL" sz="1400" b="1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algn="ctr"/>
            <a:r>
              <a:rPr lang="pl-PL" sz="1400" spc="150">
                <a:latin typeface="Lato Light"/>
                <a:ea typeface="Lato Light"/>
                <a:cs typeface="Lato Light"/>
              </a:rPr>
              <a:t>PN-EN</a:t>
            </a:r>
            <a:r>
              <a:rPr lang="pl-PL" sz="1400" spc="-70">
                <a:latin typeface="Lato Light"/>
                <a:ea typeface="Lato Light"/>
                <a:cs typeface="Lato Light"/>
              </a:rPr>
              <a:t> </a:t>
            </a:r>
            <a:r>
              <a:rPr lang="pl-PL" sz="1400" spc="45">
                <a:latin typeface="Lato Light"/>
                <a:ea typeface="Lato Light"/>
                <a:cs typeface="Lato Light"/>
              </a:rPr>
              <a:t>1838:2025</a:t>
            </a:r>
            <a:endParaRPr lang="pl-PL" sz="14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275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C886F-9154-4DA9-3EDC-C145EB339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1031EF7-4841-7B4C-DC0D-8A34398497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896" y="247029"/>
            <a:ext cx="1945790" cy="320638"/>
          </a:xfr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4DD67F1-B113-5DEA-DF08-C5162516F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87171"/>
            <a:ext cx="12192000" cy="17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7482E6F8-4A7B-46AC-7F87-5A111A3B98E6}"/>
              </a:ext>
            </a:extLst>
          </p:cNvPr>
          <p:cNvSpPr txBox="1"/>
          <p:nvPr/>
        </p:nvSpPr>
        <p:spPr>
          <a:xfrm>
            <a:off x="561581" y="875082"/>
            <a:ext cx="5742593" cy="5144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pl-PL" b="1" spc="130" dirty="0">
                <a:solidFill>
                  <a:srgbClr val="2095E2"/>
                </a:solidFill>
                <a:latin typeface="Lato"/>
                <a:ea typeface="Lato"/>
                <a:cs typeface="Lato"/>
              </a:rPr>
              <a:t>Lokalne oświetlenie (bezpieczeństwa)</a:t>
            </a:r>
            <a:endParaRPr lang="pl-PL" b="1" spc="100">
              <a:solidFill>
                <a:srgbClr val="2095E2"/>
              </a:solidFill>
              <a:latin typeface="Lato"/>
              <a:ea typeface="Lato"/>
              <a:cs typeface="Lato"/>
            </a:endParaRPr>
          </a:p>
          <a:p>
            <a:pPr marL="90805">
              <a:lnSpc>
                <a:spcPct val="100000"/>
              </a:lnSpc>
              <a:spcBef>
                <a:spcPts val="65"/>
              </a:spcBef>
            </a:pPr>
            <a:endParaRPr lang="pl-PL" sz="4000">
              <a:latin typeface="Lato" panose="020F0502020204030203" pitchFamily="34" charset="0"/>
              <a:ea typeface="Lato"/>
              <a:cs typeface="Lato" panose="020F0502020204030203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400" dirty="0">
                <a:latin typeface="Lato Light"/>
                <a:ea typeface="Lato Light"/>
                <a:cs typeface="Lato Light"/>
              </a:rPr>
              <a:t>Według definicji jest to część oświetlenia awaryjnego, które zapewnia oświetlenie osobom, </a:t>
            </a:r>
            <a:r>
              <a:rPr lang="pl-PL" sz="1400" b="1" dirty="0">
                <a:latin typeface="Lato Light"/>
                <a:ea typeface="Lato Light"/>
                <a:cs typeface="Lato Light"/>
              </a:rPr>
              <a:t>którym zezwolono na tymczasowe przebywanie w pomieszczeniu podczas awarii zasilania sieciowego.</a:t>
            </a:r>
            <a:endParaRPr lang="pl-PL" sz="1400" b="1">
              <a:latin typeface="Lato Light"/>
              <a:ea typeface="Lato Light"/>
              <a:cs typeface="Lato Light"/>
            </a:endParaRPr>
          </a:p>
          <a:p>
            <a:pPr>
              <a:lnSpc>
                <a:spcPct val="150000"/>
              </a:lnSpc>
            </a:pPr>
            <a:endParaRPr lang="pl-PL" sz="1400" dirty="0">
              <a:latin typeface="Lato Light"/>
              <a:ea typeface="Lato Light"/>
              <a:cs typeface="Lato Ligh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400" dirty="0">
                <a:latin typeface="Lato Light"/>
                <a:ea typeface="Lato Light"/>
                <a:cs typeface="Lato Light"/>
              </a:rPr>
              <a:t>Zastosowanie? Np. Domy opieki, hotele, budynki z utrudnioną ewakuacją.</a:t>
            </a:r>
            <a:endParaRPr lang="pl-PL" sz="1400">
              <a:latin typeface="Lato Light"/>
              <a:ea typeface="Lato Light"/>
              <a:cs typeface="Lato Ligh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l-PL" sz="140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90805">
              <a:lnSpc>
                <a:spcPct val="100000"/>
              </a:lnSpc>
              <a:spcBef>
                <a:spcPts val="65"/>
              </a:spcBef>
            </a:pPr>
            <a:endParaRPr lang="pl-PL" sz="4000" spc="100">
              <a:solidFill>
                <a:srgbClr val="E6058F"/>
              </a:solidFill>
              <a:latin typeface="Lato" panose="020F0502020204030203" pitchFamily="34" charset="0"/>
              <a:cs typeface="Calibri"/>
            </a:endParaRPr>
          </a:p>
          <a:p>
            <a:pPr marL="90805">
              <a:lnSpc>
                <a:spcPct val="100000"/>
              </a:lnSpc>
              <a:spcBef>
                <a:spcPts val="65"/>
              </a:spcBef>
            </a:pPr>
            <a:endParaRPr lang="pl-PL" sz="4000" spc="100">
              <a:solidFill>
                <a:srgbClr val="E6058F"/>
              </a:solidFill>
              <a:latin typeface="Lato" panose="020F0502020204030203" pitchFamily="34" charset="0"/>
              <a:cs typeface="Calibri"/>
            </a:endParaRPr>
          </a:p>
          <a:p>
            <a:pPr marL="90805">
              <a:lnSpc>
                <a:spcPct val="100000"/>
              </a:lnSpc>
              <a:spcBef>
                <a:spcPts val="65"/>
              </a:spcBef>
            </a:pPr>
            <a:endParaRPr lang="pl-PL" sz="4000">
              <a:solidFill>
                <a:srgbClr val="E6058F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0B2747E-6F2F-517C-E8C7-BAAD9B0E5D2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6816562" y="1711520"/>
            <a:ext cx="4807277" cy="320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879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E4C77-4522-EC87-3A41-AE979175C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0720D4C-B459-B498-E777-6650EB5D5B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896" y="247029"/>
            <a:ext cx="1945790" cy="320638"/>
          </a:xfr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9149164-2615-CAD3-865E-E49D45FDA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87171"/>
            <a:ext cx="12192000" cy="17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5B117D0-AA4E-D75A-5D74-ABEE3A903680}"/>
              </a:ext>
            </a:extLst>
          </p:cNvPr>
          <p:cNvSpPr txBox="1"/>
          <p:nvPr/>
        </p:nvSpPr>
        <p:spPr>
          <a:xfrm>
            <a:off x="561581" y="875082"/>
            <a:ext cx="6266175" cy="38943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pl-PL" sz="2000" b="1" spc="130" dirty="0">
                <a:solidFill>
                  <a:srgbClr val="2095E2"/>
                </a:solidFill>
                <a:latin typeface="Lato"/>
                <a:ea typeface="Lato"/>
                <a:cs typeface="Lato"/>
              </a:rPr>
              <a:t>Lokalne oświetlenie (bezpieczeństwa)</a:t>
            </a:r>
            <a:endParaRPr lang="pl-PL" sz="2000" b="1" spc="100" dirty="0">
              <a:solidFill>
                <a:srgbClr val="2095E2"/>
              </a:solidFill>
              <a:latin typeface="Lato"/>
              <a:ea typeface="Lato"/>
              <a:cs typeface="Lato"/>
            </a:endParaRPr>
          </a:p>
          <a:p>
            <a:pPr marL="90805">
              <a:lnSpc>
                <a:spcPct val="100000"/>
              </a:lnSpc>
              <a:spcBef>
                <a:spcPts val="65"/>
              </a:spcBef>
            </a:pPr>
            <a:endParaRPr lang="pl-PL" sz="4000">
              <a:latin typeface="Lato" panose="020F0502020204030203" pitchFamily="34" charset="0"/>
              <a:ea typeface="Lato"/>
              <a:cs typeface="Lato" panose="020F0502020204030203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l-PL" sz="1400" dirty="0">
              <a:latin typeface="Lato Light"/>
              <a:ea typeface="Lato Light"/>
              <a:cs typeface="Lato Ligh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400" dirty="0">
                <a:latin typeface="Lato Light"/>
                <a:ea typeface="Lato Light"/>
                <a:cs typeface="Lato Light"/>
              </a:rPr>
              <a:t>Musi zapewniać min. 1 lx 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l-PL" sz="1400" dirty="0">
              <a:latin typeface="Lato Light"/>
              <a:ea typeface="Lato Light"/>
              <a:cs typeface="Lato Ligh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400" dirty="0">
                <a:latin typeface="Lato Light"/>
                <a:ea typeface="Lato Light"/>
                <a:cs typeface="Lato Light"/>
              </a:rPr>
              <a:t>Czas działania oświetlenia ustalany wg oceny ryzyka przez rzeczoznawcę (nie krótszy niż w samej strefie).</a:t>
            </a:r>
            <a:endParaRPr lang="pl-PL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l-PL" sz="1400" dirty="0">
              <a:latin typeface="Lato Light"/>
              <a:ea typeface="Lato Light"/>
              <a:cs typeface="Lato Ligh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400" dirty="0">
                <a:latin typeface="Lato Light"/>
                <a:ea typeface="Lato Light"/>
                <a:cs typeface="Lato Light"/>
              </a:rPr>
              <a:t>Ewakuacja: jeśli powrót zasilania jest mało prawdopodobny, a akumulatory wytrzymają tylko ostatnią godzinę, należy zarządzić ewakuację strefy.</a:t>
            </a:r>
            <a:endParaRPr lang="pl-PL" dirty="0">
              <a:latin typeface="Lato Light"/>
              <a:ea typeface="Lato Light"/>
              <a:cs typeface="Lato Light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l-PL" sz="1400" dirty="0">
              <a:latin typeface="Lato Light"/>
              <a:ea typeface="Lato Light"/>
              <a:cs typeface="Lato Light"/>
            </a:endParaRPr>
          </a:p>
        </p:txBody>
      </p:sp>
      <p:pic>
        <p:nvPicPr>
          <p:cNvPr id="4" name="object 6">
            <a:extLst>
              <a:ext uri="{FF2B5EF4-FFF2-40B4-BE49-F238E27FC236}">
                <a16:creationId xmlns:a16="http://schemas.microsoft.com/office/drawing/2014/main" id="{4B9EE31F-B1ED-59A1-9EE8-5A46FC0E389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32613" y="2205479"/>
            <a:ext cx="2759967" cy="263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618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BEE9A-9F11-047E-A679-13F89704D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C74FD66-F8C1-D658-216A-D63BBD68E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896" y="247029"/>
            <a:ext cx="1945790" cy="320638"/>
          </a:xfr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5D38600-C8CB-605B-346A-658533BD3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87171"/>
            <a:ext cx="12192000" cy="17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F5092AF5-034C-C33D-2A23-72793010D363}"/>
              </a:ext>
            </a:extLst>
          </p:cNvPr>
          <p:cNvSpPr txBox="1"/>
          <p:nvPr/>
        </p:nvSpPr>
        <p:spPr>
          <a:xfrm>
            <a:off x="857864" y="811306"/>
            <a:ext cx="10471897" cy="484953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2065" marR="206375" algn="ctr">
              <a:lnSpc>
                <a:spcPct val="89900"/>
              </a:lnSpc>
              <a:spcBef>
                <a:spcPts val="440"/>
              </a:spcBef>
              <a:tabLst>
                <a:tab pos="241300" algn="l"/>
              </a:tabLst>
            </a:pPr>
            <a:endParaRPr lang="pl-PL" sz="2400" spc="-10" dirty="0">
              <a:solidFill>
                <a:srgbClr val="2095E2"/>
              </a:solidFill>
              <a:ea typeface="Calibri"/>
              <a:cs typeface="Calibri"/>
            </a:endParaRPr>
          </a:p>
          <a:p>
            <a:pPr marL="12700">
              <a:lnSpc>
                <a:spcPts val="2870"/>
              </a:lnSpc>
              <a:spcBef>
                <a:spcPts val="50"/>
              </a:spcBef>
              <a:tabLst>
                <a:tab pos="241300" algn="l"/>
              </a:tabLst>
            </a:pPr>
            <a:r>
              <a:rPr lang="pl-PL" sz="2000" b="1" spc="-10" dirty="0">
                <a:solidFill>
                  <a:srgbClr val="2095E2"/>
                </a:solidFill>
                <a:latin typeface="Lato"/>
                <a:ea typeface="Lato"/>
                <a:cs typeface="Lato"/>
              </a:rPr>
              <a:t>Punkty o szczególnym znaczeniu (PN-EN 1838:2025)</a:t>
            </a:r>
            <a:endParaRPr lang="en-US" sz="2000" spc="-1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12700">
              <a:lnSpc>
                <a:spcPts val="2870"/>
              </a:lnSpc>
              <a:spcBef>
                <a:spcPts val="50"/>
              </a:spcBef>
              <a:tabLst>
                <a:tab pos="241300" algn="l"/>
              </a:tabLst>
            </a:pPr>
            <a:endParaRPr lang="pl-PL" sz="1400" spc="-10" dirty="0">
              <a:latin typeface="Lato"/>
              <a:ea typeface="Lato"/>
              <a:cs typeface="Lato"/>
            </a:endParaRPr>
          </a:p>
          <a:p>
            <a:pPr marL="12700">
              <a:lnSpc>
                <a:spcPts val="2870"/>
              </a:lnSpc>
              <a:spcBef>
                <a:spcPts val="50"/>
              </a:spcBef>
              <a:tabLst>
                <a:tab pos="241300" algn="l"/>
              </a:tabLst>
            </a:pPr>
            <a:endParaRPr lang="pl-PL" sz="1400" spc="-10" dirty="0">
              <a:latin typeface="Lato"/>
              <a:ea typeface="Lato"/>
              <a:cs typeface="Lato"/>
            </a:endParaRPr>
          </a:p>
          <a:p>
            <a:pPr marL="298450" indent="-285750">
              <a:lnSpc>
                <a:spcPts val="2870"/>
              </a:lnSpc>
              <a:spcBef>
                <a:spcPts val="50"/>
              </a:spcBef>
              <a:buFont typeface="Wingdings,Sans-Serif"/>
              <a:buChar char="§"/>
              <a:tabLst>
                <a:tab pos="241300" algn="l"/>
              </a:tabLst>
            </a:pPr>
            <a:r>
              <a:rPr lang="pl-PL" sz="1400" b="1" spc="-10" dirty="0">
                <a:latin typeface="Lato Light"/>
                <a:ea typeface="Lato Light"/>
                <a:cs typeface="Lato Light"/>
              </a:rPr>
              <a:t>Plany dróg ewakuacyjnych i ratunkowych,</a:t>
            </a:r>
            <a:r>
              <a:rPr lang="pl-PL" sz="1400" spc="-10" dirty="0">
                <a:latin typeface="Lato Light"/>
                <a:ea typeface="Lato Light"/>
                <a:cs typeface="Lato Light"/>
              </a:rPr>
              <a:t> zapewnić oświetlenie pionowe o natężeniu </a:t>
            </a:r>
            <a:r>
              <a:rPr lang="pl-PL" sz="1400" b="1" spc="-10" dirty="0">
                <a:latin typeface="Lato Light"/>
                <a:ea typeface="Lato Light"/>
                <a:cs typeface="Lato Light"/>
              </a:rPr>
              <a:t>5lx</a:t>
            </a:r>
            <a:endParaRPr lang="en-US" sz="1400" b="1" spc="-10" dirty="0">
              <a:latin typeface="Lato Light"/>
              <a:ea typeface="Lato Light"/>
              <a:cs typeface="Lato Light"/>
            </a:endParaRPr>
          </a:p>
          <a:p>
            <a:pPr marL="298450" indent="-285750">
              <a:lnSpc>
                <a:spcPts val="2870"/>
              </a:lnSpc>
              <a:spcBef>
                <a:spcPts val="50"/>
              </a:spcBef>
              <a:buFont typeface="Wingdings,Sans-Serif"/>
              <a:buChar char="§"/>
              <a:tabLst>
                <a:tab pos="241300" algn="l"/>
              </a:tabLst>
            </a:pPr>
            <a:endParaRPr lang="pl-PL" sz="1400" b="1" spc="-10" dirty="0">
              <a:latin typeface="Lato Light"/>
              <a:ea typeface="Lato Light"/>
              <a:cs typeface="Lato Light"/>
            </a:endParaRPr>
          </a:p>
          <a:p>
            <a:pPr marL="298450" indent="-285750">
              <a:lnSpc>
                <a:spcPts val="2870"/>
              </a:lnSpc>
              <a:spcBef>
                <a:spcPts val="50"/>
              </a:spcBef>
              <a:buFont typeface="Wingdings,Sans-Serif"/>
              <a:buChar char="§"/>
              <a:tabLst>
                <a:tab pos="241300" algn="l"/>
              </a:tabLst>
            </a:pPr>
            <a:r>
              <a:rPr lang="pl-PL" sz="1400" spc="-10" dirty="0">
                <a:latin typeface="Lato Light"/>
                <a:ea typeface="Lato Light"/>
                <a:cs typeface="Lato Light"/>
              </a:rPr>
              <a:t>Przy każdej zmianie kierunku jeśli kierunek drogi ewakuacji jest </a:t>
            </a:r>
            <a:r>
              <a:rPr lang="pl-PL" sz="1400" b="1" spc="-10" dirty="0">
                <a:latin typeface="Lato Light"/>
                <a:ea typeface="Lato Light"/>
                <a:cs typeface="Lato Light"/>
              </a:rPr>
              <a:t>niejasny</a:t>
            </a:r>
            <a:endParaRPr lang="en-US" sz="1400" b="1" spc="-10" dirty="0">
              <a:latin typeface="Lato Light"/>
              <a:ea typeface="Lato Light"/>
              <a:cs typeface="Lato Light"/>
            </a:endParaRPr>
          </a:p>
          <a:p>
            <a:pPr marL="298450" indent="-285750">
              <a:lnSpc>
                <a:spcPts val="2870"/>
              </a:lnSpc>
              <a:spcBef>
                <a:spcPts val="50"/>
              </a:spcBef>
              <a:buFont typeface="Wingdings,Sans-Serif"/>
              <a:buChar char="§"/>
              <a:tabLst>
                <a:tab pos="241300" algn="l"/>
              </a:tabLst>
            </a:pPr>
            <a:endParaRPr lang="pl-PL" sz="1400" b="1" spc="-10" dirty="0">
              <a:latin typeface="Lato Light"/>
              <a:ea typeface="Lato Light"/>
              <a:cs typeface="Lato Light"/>
            </a:endParaRPr>
          </a:p>
          <a:p>
            <a:pPr marL="298450" indent="-285750">
              <a:lnSpc>
                <a:spcPts val="2870"/>
              </a:lnSpc>
              <a:spcBef>
                <a:spcPts val="50"/>
              </a:spcBef>
              <a:buFont typeface="Wingdings,Sans-Serif"/>
              <a:buChar char="§"/>
              <a:tabLst>
                <a:tab pos="241300" algn="l"/>
              </a:tabLst>
            </a:pPr>
            <a:r>
              <a:rPr lang="pl-PL" sz="1400" spc="-10" dirty="0">
                <a:latin typeface="Lato Light"/>
                <a:ea typeface="Lato Light"/>
                <a:cs typeface="Lato Light"/>
              </a:rPr>
              <a:t>W pobliżu </a:t>
            </a:r>
            <a:r>
              <a:rPr lang="pl-PL" sz="1400" b="1" spc="-10" dirty="0">
                <a:latin typeface="Lato Light"/>
                <a:ea typeface="Lato Light"/>
                <a:cs typeface="Lato Light"/>
              </a:rPr>
              <a:t>ręcznych elementów sterujących </a:t>
            </a:r>
            <a:r>
              <a:rPr lang="pl-PL" sz="1400" spc="-10" dirty="0">
                <a:latin typeface="Lato Light"/>
                <a:ea typeface="Lato Light"/>
                <a:cs typeface="Lato Light"/>
              </a:rPr>
              <a:t>zwalnianiem w celu zwolnienia elektrycznie zablokowanych drzwi</a:t>
            </a:r>
            <a:endParaRPr lang="en-US" sz="1400" spc="-10" dirty="0">
              <a:latin typeface="Lato Light"/>
              <a:ea typeface="Lato Light"/>
              <a:cs typeface="Lato Light"/>
            </a:endParaRPr>
          </a:p>
          <a:p>
            <a:pPr marL="298450" indent="-285750">
              <a:lnSpc>
                <a:spcPts val="2870"/>
              </a:lnSpc>
              <a:spcBef>
                <a:spcPts val="50"/>
              </a:spcBef>
              <a:buFont typeface="Wingdings,Sans-Serif"/>
              <a:buChar char="§"/>
              <a:tabLst>
                <a:tab pos="241300" algn="l"/>
              </a:tabLst>
            </a:pPr>
            <a:endParaRPr lang="pl-PL" sz="1400" spc="-10" dirty="0">
              <a:solidFill>
                <a:srgbClr val="000000"/>
              </a:solidFill>
              <a:latin typeface="Lato Light"/>
              <a:ea typeface="Lato Light"/>
              <a:cs typeface="Lato Light"/>
            </a:endParaRPr>
          </a:p>
          <a:p>
            <a:pPr marL="298450" indent="-285750">
              <a:lnSpc>
                <a:spcPts val="2870"/>
              </a:lnSpc>
              <a:spcBef>
                <a:spcPts val="50"/>
              </a:spcBef>
              <a:buFont typeface="Wingdings,Sans-Serif"/>
              <a:buChar char="§"/>
              <a:tabLst>
                <a:tab pos="241300" algn="l"/>
              </a:tabLst>
            </a:pPr>
            <a:r>
              <a:rPr lang="pl-PL" sz="1400" b="1" spc="-10" dirty="0">
                <a:solidFill>
                  <a:srgbClr val="E6058F"/>
                </a:solidFill>
                <a:latin typeface="Lato Light"/>
                <a:ea typeface="Lato Light"/>
                <a:cs typeface="Lato Light"/>
              </a:rPr>
              <a:t>W pobliżu miejsc schronienia dla osób niepełnosprawnych (USUNIĘTE)</a:t>
            </a:r>
            <a:endParaRPr lang="pl-PL" dirty="0"/>
          </a:p>
          <a:p>
            <a:pPr>
              <a:tabLst>
                <a:tab pos="241300" algn="l"/>
              </a:tabLst>
            </a:pPr>
            <a:endParaRPr lang="pl-PL" spc="-10" dirty="0">
              <a:ea typeface="Calibri"/>
              <a:cs typeface="Calibri"/>
            </a:endParaRPr>
          </a:p>
          <a:p>
            <a:pPr marL="297815" marR="206375" indent="-285750">
              <a:lnSpc>
                <a:spcPct val="89900"/>
              </a:lnSpc>
              <a:spcBef>
                <a:spcPts val="440"/>
              </a:spcBef>
              <a:buFont typeface="Wingdings"/>
              <a:buChar char="Ø"/>
              <a:tabLst>
                <a:tab pos="241300" algn="l"/>
              </a:tabLst>
            </a:pPr>
            <a:endParaRPr lang="pl-PL" spc="-1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8655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57A0D-33E8-F063-84AD-457366391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56C77A7-E6C5-7EFF-CDFC-121200FF10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896" y="247029"/>
            <a:ext cx="1945790" cy="320638"/>
          </a:xfr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B7FDAC6-0D4B-6555-0E6C-8720FDED9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87171"/>
            <a:ext cx="12192000" cy="17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32FFB110-C6F7-5771-1E75-B286FE4FFFFD}"/>
              </a:ext>
            </a:extLst>
          </p:cNvPr>
          <p:cNvSpPr txBox="1"/>
          <p:nvPr/>
        </p:nvSpPr>
        <p:spPr>
          <a:xfrm>
            <a:off x="-198344" y="445834"/>
            <a:ext cx="6085874" cy="63248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lvl="1" algn="ctr"/>
            <a:r>
              <a:rPr lang="pl-PL" sz="2000" b="1" dirty="0">
                <a:solidFill>
                  <a:srgbClr val="2095E2"/>
                </a:solidFill>
                <a:latin typeface="Lato"/>
                <a:ea typeface="Lato"/>
                <a:cs typeface="Lato"/>
              </a:rPr>
              <a:t>Dodatkowe wymagania PN-EN 1838:2025</a:t>
            </a:r>
            <a:endParaRPr lang="en-US"/>
          </a:p>
          <a:p>
            <a:pPr marL="0" lvl="1" algn="ctr"/>
            <a:r>
              <a:rPr lang="pl-PL" sz="1400" b="1" dirty="0">
                <a:solidFill>
                  <a:srgbClr val="2095E2"/>
                </a:solidFill>
                <a:latin typeface="Lato"/>
                <a:ea typeface="Lato"/>
                <a:cs typeface="Lato"/>
              </a:rPr>
              <a:t>(Punkty o szczególnym znaczeniu)</a:t>
            </a:r>
            <a:endParaRPr lang="pl-PL" sz="1400" dirty="0">
              <a:ea typeface="Calibri" panose="020F0502020204030204"/>
              <a:cs typeface="Calibri" panose="020F0502020204030204"/>
            </a:endParaRPr>
          </a:p>
          <a:p>
            <a:pPr marL="0" lvl="1" algn="ctr"/>
            <a:endParaRPr lang="pl-PL" sz="1400" b="1">
              <a:solidFill>
                <a:srgbClr val="2095E2"/>
              </a:solidFill>
              <a:latin typeface="Lato"/>
              <a:ea typeface="Lato"/>
              <a:cs typeface="Lato"/>
            </a:endParaRPr>
          </a:p>
          <a:p>
            <a:pPr marL="0" lvl="1" algn="ctr"/>
            <a:r>
              <a:rPr lang="pl-PL" sz="1400" b="1" dirty="0">
                <a:solidFill>
                  <a:srgbClr val="E6058F"/>
                </a:solidFill>
                <a:latin typeface="Lato Light"/>
                <a:ea typeface="Lato Light"/>
                <a:cs typeface="Lato Light"/>
              </a:rPr>
              <a:t>Toalety i przebieralnie</a:t>
            </a:r>
          </a:p>
          <a:p>
            <a:pPr marL="0" lvl="1"/>
            <a:endParaRPr lang="pl-PL" sz="1400" b="1">
              <a:solidFill>
                <a:srgbClr val="2095E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/>
              <a:buChar char="§"/>
            </a:pPr>
            <a:r>
              <a:rPr lang="pl" sz="1400" b="1" dirty="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Pomieszczenia &gt; 8 m²</a:t>
            </a:r>
            <a:r>
              <a:rPr lang="pl" sz="1400" dirty="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 – oświetlenie awaryjne</a:t>
            </a:r>
            <a:r>
              <a:rPr lang="pl" sz="1400" b="1" dirty="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 0,5 lx</a:t>
            </a:r>
            <a:r>
              <a:rPr lang="pl" sz="1400" dirty="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 (jak dla przestrzeni otwartych).</a:t>
            </a:r>
            <a:endParaRPr lang="pl" dirty="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  <a:p>
            <a:pPr marL="742950" lvl="1" indent="-285750">
              <a:lnSpc>
                <a:spcPct val="150000"/>
              </a:lnSpc>
              <a:buFont typeface="Wingdings"/>
              <a:buChar char="§"/>
            </a:pPr>
            <a:endParaRPr lang="pl" sz="1400" dirty="0">
              <a:solidFill>
                <a:srgbClr val="000000"/>
              </a:solidFill>
              <a:latin typeface="Lato Light"/>
              <a:ea typeface="Lato Light"/>
              <a:cs typeface="Lato Light"/>
            </a:endParaRPr>
          </a:p>
          <a:p>
            <a:pPr marL="742950" lvl="1" indent="-285750">
              <a:lnSpc>
                <a:spcPct val="150000"/>
              </a:lnSpc>
              <a:buFont typeface="Wingdings"/>
              <a:buChar char="§"/>
            </a:pPr>
            <a:r>
              <a:rPr lang="pl" sz="1400" b="1" dirty="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Przedsionki toalet </a:t>
            </a:r>
            <a:r>
              <a:rPr lang="pl" sz="1400" dirty="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–</a:t>
            </a:r>
            <a:r>
              <a:rPr lang="pl" sz="1400" b="1" dirty="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 1 lx</a:t>
            </a:r>
            <a:r>
              <a:rPr lang="pl" sz="1400" dirty="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 (jak dla dróg ewakuacyjnych).</a:t>
            </a:r>
            <a:endParaRPr lang="pl" dirty="0">
              <a:ea typeface="Calibri"/>
              <a:cs typeface="Calibri"/>
            </a:endParaRPr>
          </a:p>
          <a:p>
            <a:pPr marL="742950" lvl="1" indent="-285750">
              <a:lnSpc>
                <a:spcPct val="150000"/>
              </a:lnSpc>
              <a:buFont typeface="Wingdings"/>
              <a:buChar char="§"/>
            </a:pPr>
            <a:endParaRPr lang="pl" sz="1400" dirty="0">
              <a:solidFill>
                <a:srgbClr val="000000"/>
              </a:solidFill>
              <a:latin typeface="Lato Light"/>
              <a:ea typeface="Lato Light"/>
              <a:cs typeface="Lato Light"/>
            </a:endParaRPr>
          </a:p>
          <a:p>
            <a:pPr marL="742950" lvl="1" indent="-285750">
              <a:lnSpc>
                <a:spcPct val="150000"/>
              </a:lnSpc>
              <a:buFont typeface="Wingdings"/>
              <a:buChar char="§"/>
            </a:pPr>
            <a:r>
              <a:rPr lang="pl" sz="1400" b="1" dirty="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Toalety dla osób niepełnosprawnych i kabiny prysznicowe</a:t>
            </a:r>
            <a:r>
              <a:rPr lang="pl" sz="1400" dirty="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 – min. </a:t>
            </a:r>
            <a:r>
              <a:rPr lang="pl" sz="1400" b="1" dirty="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1 lx.</a:t>
            </a:r>
            <a:endParaRPr lang="pl" b="1">
              <a:ea typeface="Calibri" panose="020F0502020204030204"/>
              <a:cs typeface="Calibri" panose="020F0502020204030204"/>
            </a:endParaRPr>
          </a:p>
          <a:p>
            <a:pPr marL="742950" lvl="1" indent="-285750">
              <a:lnSpc>
                <a:spcPct val="150000"/>
              </a:lnSpc>
              <a:buFont typeface="Wingdings"/>
              <a:buChar char="§"/>
            </a:pPr>
            <a:endParaRPr lang="pl" sz="1400" dirty="0">
              <a:solidFill>
                <a:srgbClr val="000000"/>
              </a:solidFill>
              <a:latin typeface="Lato Light"/>
              <a:ea typeface="Lato Light"/>
              <a:cs typeface="Lato Light"/>
            </a:endParaRPr>
          </a:p>
          <a:p>
            <a:pPr marL="742950" lvl="1" indent="-285750">
              <a:lnSpc>
                <a:spcPct val="150000"/>
              </a:lnSpc>
              <a:buFont typeface="Wingdings"/>
              <a:buChar char="§"/>
            </a:pPr>
            <a:r>
              <a:rPr lang="pl" sz="1400" b="1" dirty="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Toalety jednoosobowe</a:t>
            </a:r>
            <a:r>
              <a:rPr lang="pl" sz="1400" dirty="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 z przewijakiem </a:t>
            </a:r>
            <a:r>
              <a:rPr lang="pl" sz="1400" b="1" dirty="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i pokoje „matki z dzieckiem”</a:t>
            </a:r>
            <a:r>
              <a:rPr lang="pl" sz="1400" dirty="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 – min. </a:t>
            </a:r>
            <a:r>
              <a:rPr lang="pl" sz="1400" b="1" dirty="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1 lx</a:t>
            </a:r>
            <a:r>
              <a:rPr lang="pl" sz="1400" dirty="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 na podłodze i stole do przewijania.</a:t>
            </a:r>
            <a:endParaRPr lang="pl" dirty="0">
              <a:ea typeface="Calibri" panose="020F0502020204030204"/>
              <a:cs typeface="Calibri" panose="020F0502020204030204"/>
            </a:endParaRPr>
          </a:p>
          <a:p>
            <a:pPr marL="742950" lvl="1" indent="-285750">
              <a:lnSpc>
                <a:spcPct val="150000"/>
              </a:lnSpc>
              <a:buFont typeface="Wingdings"/>
              <a:buChar char="§"/>
            </a:pPr>
            <a:r>
              <a:rPr lang="pl" sz="1400" b="1" dirty="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Alarmy w toaletach dla osób niepełnosprawnych</a:t>
            </a:r>
            <a:r>
              <a:rPr lang="pl" sz="1400" dirty="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 – min. </a:t>
            </a:r>
            <a:r>
              <a:rPr lang="pl" sz="1400" b="1" dirty="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5 lx.</a:t>
            </a:r>
            <a:endParaRPr lang="pl" sz="1400" b="1" dirty="0">
              <a:latin typeface="Lato Light"/>
              <a:ea typeface="Lato Light"/>
              <a:cs typeface="Lato Light"/>
            </a:endParaRPr>
          </a:p>
          <a:p>
            <a:pPr marL="742950" lvl="1" indent="-285750">
              <a:lnSpc>
                <a:spcPct val="150000"/>
              </a:lnSpc>
              <a:buFont typeface="Wingdings"/>
              <a:buChar char="§"/>
            </a:pPr>
            <a:endParaRPr lang="pl" sz="1400" dirty="0">
              <a:solidFill>
                <a:srgbClr val="000000"/>
              </a:solidFill>
              <a:latin typeface="Lato Light"/>
              <a:ea typeface="Lato Light"/>
              <a:cs typeface="Lato Light"/>
            </a:endParaRPr>
          </a:p>
          <a:p>
            <a:pPr marL="742950" lvl="1" indent="-285750">
              <a:lnSpc>
                <a:spcPct val="150000"/>
              </a:lnSpc>
              <a:buFont typeface="Wingdings"/>
              <a:buChar char="§"/>
            </a:pPr>
            <a:r>
              <a:rPr lang="pl" sz="1400" b="1" dirty="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W przedsionkach &lt; 8 m²</a:t>
            </a:r>
            <a:r>
              <a:rPr lang="pl" sz="1400" dirty="0">
                <a:solidFill>
                  <a:srgbClr val="000000"/>
                </a:solidFill>
                <a:latin typeface="Lato Light"/>
                <a:ea typeface="Lato Light"/>
                <a:cs typeface="Lato Light"/>
              </a:rPr>
              <a:t> dopuszcza się wykorzystanie światła z wewnętrznie oświetlonego znaku kierunkowego (pkt 5.1.8).</a:t>
            </a:r>
            <a:endParaRPr lang="pl-PL" dirty="0">
              <a:ea typeface="Calibri"/>
              <a:cs typeface="Calibri"/>
            </a:endParaRPr>
          </a:p>
          <a:p>
            <a:pPr lvl="1">
              <a:lnSpc>
                <a:spcPct val="150000"/>
              </a:lnSpc>
            </a:pPr>
            <a:endParaRPr lang="pl" sz="1400" dirty="0">
              <a:latin typeface="Lato Light"/>
              <a:ea typeface="Lato Light"/>
              <a:cs typeface="Lato Light"/>
            </a:endParaRPr>
          </a:p>
          <a:p>
            <a:pPr marL="285750" lvl="1" indent="-285750">
              <a:buFont typeface="Wingdings" panose="05000000000000000000" pitchFamily="2" charset="2"/>
              <a:buChar char="§"/>
            </a:pPr>
            <a:endParaRPr lang="pl" sz="1400">
              <a:solidFill>
                <a:srgbClr val="2095E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4" name="Obraz 3" descr="Obraz zawierający zieleń, w pomieszczeniu, puste, ziemia&#10;&#10;Zawartość wygenerowana przez AI może być niepoprawna.">
            <a:extLst>
              <a:ext uri="{FF2B5EF4-FFF2-40B4-BE49-F238E27FC236}">
                <a16:creationId xmlns:a16="http://schemas.microsoft.com/office/drawing/2014/main" id="{B425BA02-2915-D50C-5340-D89032AE22B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302" y="872699"/>
            <a:ext cx="6086421" cy="498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87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CD367-8446-7445-AECE-B5053FF4D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E85E7C8-E1BA-C690-4B84-F8ECA88E00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896" y="247029"/>
            <a:ext cx="1945790" cy="320638"/>
          </a:xfr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A08EACD-5B78-ED33-FCB5-65F8BA1FF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87171"/>
            <a:ext cx="12192000" cy="17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D0510739-F0DA-0131-E29F-9ABC893A2B51}"/>
              </a:ext>
            </a:extLst>
          </p:cNvPr>
          <p:cNvSpPr txBox="1"/>
          <p:nvPr/>
        </p:nvSpPr>
        <p:spPr>
          <a:xfrm>
            <a:off x="354106" y="893509"/>
            <a:ext cx="5219099" cy="39446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lvl="1"/>
            <a:r>
              <a:rPr lang="pl-PL" sz="2000" b="1" dirty="0">
                <a:solidFill>
                  <a:srgbClr val="2095E2"/>
                </a:solidFill>
                <a:latin typeface="Lato"/>
                <a:ea typeface="Lato"/>
                <a:cs typeface="Lato"/>
              </a:rPr>
              <a:t>Dodatkowe wymagania PN-EN 1838:2025</a:t>
            </a:r>
            <a:endParaRPr lang="en-US" sz="200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0" lvl="1"/>
            <a:r>
              <a:rPr lang="pl-PL" sz="1400" b="1" dirty="0">
                <a:solidFill>
                  <a:srgbClr val="2095E2"/>
                </a:solidFill>
                <a:latin typeface="Lato"/>
                <a:ea typeface="Lato"/>
                <a:cs typeface="Lato"/>
              </a:rPr>
              <a:t>(Punkty o szczególnym znaczeniu)</a:t>
            </a:r>
            <a:endParaRPr lang="pl-PL" dirty="0"/>
          </a:p>
          <a:p>
            <a:pPr marL="0" lvl="1"/>
            <a:endParaRPr lang="pl-PL" sz="1400" b="1">
              <a:solidFill>
                <a:srgbClr val="2095E2"/>
              </a:solidFill>
              <a:latin typeface="Lato"/>
              <a:ea typeface="Lato"/>
              <a:cs typeface="Lato"/>
            </a:endParaRPr>
          </a:p>
          <a:p>
            <a:pPr marL="0" lvl="1"/>
            <a:endParaRPr lang="pl-PL" sz="1400" b="1" dirty="0">
              <a:solidFill>
                <a:srgbClr val="E6058F"/>
              </a:solidFill>
              <a:latin typeface="Lato Light"/>
              <a:ea typeface="Lato Light"/>
              <a:cs typeface="Lato Light"/>
            </a:endParaRPr>
          </a:p>
          <a:p>
            <a:pPr marL="0" lvl="1"/>
            <a:endParaRPr lang="pl-PL" sz="1400" b="1" dirty="0">
              <a:solidFill>
                <a:srgbClr val="E6058F"/>
              </a:solidFill>
              <a:latin typeface="Lato Light"/>
              <a:ea typeface="Lato Light"/>
              <a:cs typeface="Lato Light"/>
            </a:endParaRPr>
          </a:p>
          <a:p>
            <a:pPr marL="0" lvl="1"/>
            <a:r>
              <a:rPr lang="pl-PL" sz="1400" b="1" dirty="0">
                <a:solidFill>
                  <a:srgbClr val="E6058F"/>
                </a:solidFill>
                <a:latin typeface="Lato Light"/>
                <a:ea typeface="Lato Light"/>
                <a:cs typeface="Lato Light"/>
              </a:rPr>
              <a:t>Windy</a:t>
            </a:r>
            <a:endParaRPr lang="pl-PL" dirty="0">
              <a:ea typeface="Calibri"/>
              <a:cs typeface="Calibri"/>
            </a:endParaRPr>
          </a:p>
          <a:p>
            <a:pPr marL="0" lvl="1"/>
            <a:endParaRPr lang="pl-PL" sz="1400" b="1">
              <a:solidFill>
                <a:srgbClr val="2095E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400" dirty="0">
                <a:latin typeface="Lato Light"/>
                <a:ea typeface="Lato Light"/>
                <a:cs typeface="Lato Light"/>
              </a:rPr>
              <a:t>Miejsce w którym odbierane jest wezwanie alarmowe z windy </a:t>
            </a: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l-PL" sz="1400" dirty="0">
              <a:latin typeface="Lato Light"/>
              <a:ea typeface="Lato Light"/>
              <a:cs typeface="Lato Light"/>
            </a:endParaRP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1400" dirty="0">
                <a:latin typeface="Lato Light"/>
                <a:ea typeface="Lato Light"/>
                <a:cs typeface="Lato Light"/>
              </a:rPr>
              <a:t>Korytarz od wszystkich drzwi windy do najbliższej drogi ewakuacyjnej.</a:t>
            </a:r>
          </a:p>
          <a:p>
            <a:pPr marL="0" lvl="1"/>
            <a:endParaRPr lang="pl" sz="1400">
              <a:solidFill>
                <a:srgbClr val="2095E2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  <a:p>
            <a:pPr marL="1582420" indent="-286385">
              <a:lnSpc>
                <a:spcPct val="100000"/>
              </a:lnSpc>
              <a:spcBef>
                <a:spcPts val="955"/>
              </a:spcBef>
              <a:buFont typeface="Wingdings"/>
              <a:buChar char=""/>
              <a:tabLst>
                <a:tab pos="1582420" algn="l"/>
              </a:tabLst>
            </a:pPr>
            <a:endParaRPr lang="pl-PL" sz="400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Obraz 7" descr="Obraz zawierający budynek, sklepienie, winda, w pomieszczeniu&#10;&#10;Zawartość wygenerowana przez AI może być niepoprawna.">
            <a:extLst>
              <a:ext uri="{FF2B5EF4-FFF2-40B4-BE49-F238E27FC236}">
                <a16:creationId xmlns:a16="http://schemas.microsoft.com/office/drawing/2014/main" id="{EA3DB848-EBA9-9220-63A3-897B54E1256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888" y="1863566"/>
            <a:ext cx="6023925" cy="403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1155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Panoramiczny</PresentationFormat>
  <Paragraphs>0</Paragraphs>
  <Slides>27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28" baseType="lpstr">
      <vt:lpstr>Motyw pakietu Office</vt:lpstr>
      <vt:lpstr>Prezentacja programu PowerPoint</vt:lpstr>
      <vt:lpstr>USTAWA PRAWO BUDOWLANE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Oświetlenie awaryjne i ewakuacyjne norma PN-EN 50172:2025</vt:lpstr>
      <vt:lpstr>Oświetlenie awaryjne i ewakuacyjne norma PN-EN 50172:2025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64</cp:revision>
  <dcterms:created xsi:type="dcterms:W3CDTF">2025-11-24T08:41:42Z</dcterms:created>
  <dcterms:modified xsi:type="dcterms:W3CDTF">2025-11-25T13:06:14Z</dcterms:modified>
</cp:coreProperties>
</file>