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2"/>
  </p:notesMasterIdLst>
  <p:sldIdLst>
    <p:sldId id="256" r:id="rId2"/>
    <p:sldId id="258" r:id="rId3"/>
    <p:sldId id="461" r:id="rId4"/>
    <p:sldId id="462" r:id="rId5"/>
    <p:sldId id="463" r:id="rId6"/>
    <p:sldId id="465" r:id="rId7"/>
    <p:sldId id="466" r:id="rId8"/>
    <p:sldId id="467" r:id="rId9"/>
    <p:sldId id="468" r:id="rId10"/>
    <p:sldId id="469" r:id="rId11"/>
    <p:sldId id="470" r:id="rId12"/>
    <p:sldId id="471" r:id="rId13"/>
    <p:sldId id="472" r:id="rId14"/>
    <p:sldId id="473" r:id="rId15"/>
    <p:sldId id="474" r:id="rId16"/>
    <p:sldId id="475" r:id="rId17"/>
    <p:sldId id="476" r:id="rId18"/>
    <p:sldId id="477" r:id="rId19"/>
    <p:sldId id="478" r:id="rId20"/>
    <p:sldId id="479" r:id="rId21"/>
    <p:sldId id="491" r:id="rId22"/>
    <p:sldId id="490" r:id="rId23"/>
    <p:sldId id="481" r:id="rId24"/>
    <p:sldId id="482" r:id="rId25"/>
    <p:sldId id="483" r:id="rId26"/>
    <p:sldId id="484" r:id="rId27"/>
    <p:sldId id="485" r:id="rId28"/>
    <p:sldId id="487" r:id="rId29"/>
    <p:sldId id="488" r:id="rId30"/>
    <p:sldId id="489" r:id="rId31"/>
    <p:sldId id="492" r:id="rId32"/>
    <p:sldId id="493" r:id="rId33"/>
    <p:sldId id="494" r:id="rId34"/>
    <p:sldId id="495" r:id="rId35"/>
    <p:sldId id="496" r:id="rId36"/>
    <p:sldId id="507" r:id="rId37"/>
    <p:sldId id="497" r:id="rId38"/>
    <p:sldId id="498" r:id="rId39"/>
    <p:sldId id="499" r:id="rId40"/>
    <p:sldId id="500" r:id="rId41"/>
    <p:sldId id="501" r:id="rId42"/>
    <p:sldId id="502" r:id="rId43"/>
    <p:sldId id="503" r:id="rId44"/>
    <p:sldId id="504" r:id="rId45"/>
    <p:sldId id="505" r:id="rId46"/>
    <p:sldId id="506" r:id="rId47"/>
    <p:sldId id="508" r:id="rId48"/>
    <p:sldId id="396" r:id="rId49"/>
    <p:sldId id="509" r:id="rId50"/>
    <p:sldId id="397" r:id="rId5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kcja domyślna" id="{31B491E5-D746-499C-ABE3-2FF5F17E39F4}">
          <p14:sldIdLst>
            <p14:sldId id="256"/>
            <p14:sldId id="258"/>
            <p14:sldId id="461"/>
            <p14:sldId id="462"/>
            <p14:sldId id="463"/>
            <p14:sldId id="465"/>
            <p14:sldId id="466"/>
            <p14:sldId id="467"/>
            <p14:sldId id="468"/>
            <p14:sldId id="469"/>
            <p14:sldId id="470"/>
            <p14:sldId id="471"/>
            <p14:sldId id="472"/>
            <p14:sldId id="473"/>
            <p14:sldId id="474"/>
            <p14:sldId id="475"/>
            <p14:sldId id="476"/>
            <p14:sldId id="477"/>
            <p14:sldId id="478"/>
            <p14:sldId id="479"/>
            <p14:sldId id="491"/>
            <p14:sldId id="490"/>
            <p14:sldId id="481"/>
            <p14:sldId id="482"/>
            <p14:sldId id="483"/>
            <p14:sldId id="484"/>
            <p14:sldId id="485"/>
            <p14:sldId id="487"/>
            <p14:sldId id="488"/>
            <p14:sldId id="489"/>
            <p14:sldId id="492"/>
            <p14:sldId id="493"/>
            <p14:sldId id="494"/>
            <p14:sldId id="495"/>
            <p14:sldId id="496"/>
            <p14:sldId id="507"/>
            <p14:sldId id="497"/>
            <p14:sldId id="498"/>
            <p14:sldId id="499"/>
            <p14:sldId id="500"/>
            <p14:sldId id="501"/>
            <p14:sldId id="502"/>
            <p14:sldId id="503"/>
            <p14:sldId id="504"/>
            <p14:sldId id="505"/>
            <p14:sldId id="506"/>
            <p14:sldId id="508"/>
            <p14:sldId id="396"/>
            <p14:sldId id="509"/>
            <p14:sldId id="397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Bez stylu, siatka tabeli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993" autoAdjust="0"/>
    <p:restoredTop sz="78780" autoAdjust="0"/>
  </p:normalViewPr>
  <p:slideViewPr>
    <p:cSldViewPr snapToGrid="0">
      <p:cViewPr varScale="1">
        <p:scale>
          <a:sx n="100" d="100"/>
          <a:sy n="100" d="100"/>
        </p:scale>
        <p:origin x="79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tableStyles" Target="tableStyle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5E0B4C7-2928-414C-A693-55525DF0428C}" type="datetimeFigureOut">
              <a:rPr lang="en-US" smtClean="0"/>
              <a:t>11/26/2025</a:t>
            </a:fld>
            <a:endParaRPr lang="en-US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E43FB4F-C1C2-4A99-953C-338F48B3FD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56970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E43FB4F-C1C2-4A99-953C-338F48B3FD56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141582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E4591813-B24B-54B6-B776-D8EFCC4104D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>
            <a:extLst>
              <a:ext uri="{FF2B5EF4-FFF2-40B4-BE49-F238E27FC236}">
                <a16:creationId xmlns="" xmlns:a16="http://schemas.microsoft.com/office/drawing/2014/main" id="{4DC917AE-1398-C579-2646-B5090B2D47D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>
            <a:extLst>
              <a:ext uri="{FF2B5EF4-FFF2-40B4-BE49-F238E27FC236}">
                <a16:creationId xmlns="" xmlns:a16="http://schemas.microsoft.com/office/drawing/2014/main" id="{757B7B53-0E37-C42F-B608-0A9024BD189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="" xmlns:a16="http://schemas.microsoft.com/office/drawing/2014/main" id="{6FFB1448-1C0A-788F-7CE2-821BCDD42EC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E43FB4F-C1C2-4A99-953C-338F48B3FD56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51906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EB1DF80D-334B-6541-5AFC-B1EF2F2BF3B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>
            <a:extLst>
              <a:ext uri="{FF2B5EF4-FFF2-40B4-BE49-F238E27FC236}">
                <a16:creationId xmlns="" xmlns:a16="http://schemas.microsoft.com/office/drawing/2014/main" id="{33815CCF-7AB7-155B-BF5F-AFACBAEB345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>
            <a:extLst>
              <a:ext uri="{FF2B5EF4-FFF2-40B4-BE49-F238E27FC236}">
                <a16:creationId xmlns="" xmlns:a16="http://schemas.microsoft.com/office/drawing/2014/main" id="{418A04FE-3B14-E5BB-AD89-D2E49A05430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="" xmlns:a16="http://schemas.microsoft.com/office/drawing/2014/main" id="{40486237-D33E-1851-CD14-E50FDB07C33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E43FB4F-C1C2-4A99-953C-338F48B3FD56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011044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0632ED91-544E-923D-4F3E-3ED47B1A90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>
            <a:extLst>
              <a:ext uri="{FF2B5EF4-FFF2-40B4-BE49-F238E27FC236}">
                <a16:creationId xmlns="" xmlns:a16="http://schemas.microsoft.com/office/drawing/2014/main" id="{BFB429B7-EFB2-14F5-B883-1CA85757836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>
            <a:extLst>
              <a:ext uri="{FF2B5EF4-FFF2-40B4-BE49-F238E27FC236}">
                <a16:creationId xmlns="" xmlns:a16="http://schemas.microsoft.com/office/drawing/2014/main" id="{634284C5-F616-8D01-CB61-204B9B5A411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="" xmlns:a16="http://schemas.microsoft.com/office/drawing/2014/main" id="{095EAC92-07E8-1DFA-0494-C1F0340C4B1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E43FB4F-C1C2-4A99-953C-338F48B3FD56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758122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AE4717E8-7298-5F59-5E0E-2FFBB95F9B3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>
            <a:extLst>
              <a:ext uri="{FF2B5EF4-FFF2-40B4-BE49-F238E27FC236}">
                <a16:creationId xmlns="" xmlns:a16="http://schemas.microsoft.com/office/drawing/2014/main" id="{6C1B9006-3D46-7FEE-454A-6F7AC6F9F85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>
            <a:extLst>
              <a:ext uri="{FF2B5EF4-FFF2-40B4-BE49-F238E27FC236}">
                <a16:creationId xmlns="" xmlns:a16="http://schemas.microsoft.com/office/drawing/2014/main" id="{5409CDB4-3B9D-9987-34C4-99A1AF4540F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="" xmlns:a16="http://schemas.microsoft.com/office/drawing/2014/main" id="{EBED84A5-4E96-936E-9305-5422DE71841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E43FB4F-C1C2-4A99-953C-338F48B3FD56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70636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44B6DD07-33AE-8EF8-C0D0-90C4DB17E3B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>
            <a:extLst>
              <a:ext uri="{FF2B5EF4-FFF2-40B4-BE49-F238E27FC236}">
                <a16:creationId xmlns="" xmlns:a16="http://schemas.microsoft.com/office/drawing/2014/main" id="{211E6B4F-D2DA-2930-A3C3-F51B217D670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>
            <a:extLst>
              <a:ext uri="{FF2B5EF4-FFF2-40B4-BE49-F238E27FC236}">
                <a16:creationId xmlns="" xmlns:a16="http://schemas.microsoft.com/office/drawing/2014/main" id="{6D12BE67-E0D6-9C86-8084-D6441620E32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="" xmlns:a16="http://schemas.microsoft.com/office/drawing/2014/main" id="{2823207B-F925-17F3-ED24-FA8B5109A39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E43FB4F-C1C2-4A99-953C-338F48B3FD56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402646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F5F600ED-1EF1-C0A8-6F3E-0BFBC8BC86E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>
            <a:extLst>
              <a:ext uri="{FF2B5EF4-FFF2-40B4-BE49-F238E27FC236}">
                <a16:creationId xmlns="" xmlns:a16="http://schemas.microsoft.com/office/drawing/2014/main" id="{3F3CFDAB-DFD1-EE16-E382-9A452CCAD35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>
            <a:extLst>
              <a:ext uri="{FF2B5EF4-FFF2-40B4-BE49-F238E27FC236}">
                <a16:creationId xmlns="" xmlns:a16="http://schemas.microsoft.com/office/drawing/2014/main" id="{2E41B841-A2D5-BEF2-9A9C-5175A6F1BA4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="" xmlns:a16="http://schemas.microsoft.com/office/drawing/2014/main" id="{92D8BFCE-B57E-E892-744C-0A5DEBE62C8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E43FB4F-C1C2-4A99-953C-338F48B3FD56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735800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D1A430E8-0915-CB5F-003E-A6B40405E44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>
            <a:extLst>
              <a:ext uri="{FF2B5EF4-FFF2-40B4-BE49-F238E27FC236}">
                <a16:creationId xmlns="" xmlns:a16="http://schemas.microsoft.com/office/drawing/2014/main" id="{486CFBAF-5C19-38A0-3618-1BDC883EB17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>
            <a:extLst>
              <a:ext uri="{FF2B5EF4-FFF2-40B4-BE49-F238E27FC236}">
                <a16:creationId xmlns="" xmlns:a16="http://schemas.microsoft.com/office/drawing/2014/main" id="{7FCCA539-4135-E28A-3607-E8CC4A83315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l-PL" dirty="0"/>
              <a:t>W nowej normie usunięto niespójności zawarte w starej wersji normy tzn. </a:t>
            </a:r>
            <a:r>
              <a:rPr lang="pl-PL" dirty="0" smtClean="0"/>
              <a:t>braku </a:t>
            </a:r>
            <a:r>
              <a:rPr lang="pl-PL" dirty="0"/>
              <a:t>informacji o zwolnieniu z wymagań klatek schodowych i szybów dźwigowych.</a:t>
            </a:r>
            <a:endParaRPr lang="en-US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="" xmlns:a16="http://schemas.microsoft.com/office/drawing/2014/main" id="{4F60057C-52C6-90CE-09AE-40A4F2001DB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E43FB4F-C1C2-4A99-953C-338F48B3FD56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927555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A5B5B873-F29F-389B-E83B-4A0BEE58FC0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>
            <a:extLst>
              <a:ext uri="{FF2B5EF4-FFF2-40B4-BE49-F238E27FC236}">
                <a16:creationId xmlns="" xmlns:a16="http://schemas.microsoft.com/office/drawing/2014/main" id="{3E669827-3AA9-8CBB-5456-0DD823D4829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>
            <a:extLst>
              <a:ext uri="{FF2B5EF4-FFF2-40B4-BE49-F238E27FC236}">
                <a16:creationId xmlns="" xmlns:a16="http://schemas.microsoft.com/office/drawing/2014/main" id="{2C645FDF-6A20-736E-BEFF-18C57B13CE6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="" xmlns:a16="http://schemas.microsoft.com/office/drawing/2014/main" id="{4C3F5D0A-2B09-4CCD-DE7B-1A25E69A313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E43FB4F-C1C2-4A99-953C-338F48B3FD56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6829233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C4FDCE4E-AF0F-46A1-BFBD-82D55F88FE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>
            <a:extLst>
              <a:ext uri="{FF2B5EF4-FFF2-40B4-BE49-F238E27FC236}">
                <a16:creationId xmlns="" xmlns:a16="http://schemas.microsoft.com/office/drawing/2014/main" id="{F178D8F8-4EE9-B380-2241-F0E27A9C685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>
            <a:extLst>
              <a:ext uri="{FF2B5EF4-FFF2-40B4-BE49-F238E27FC236}">
                <a16:creationId xmlns="" xmlns:a16="http://schemas.microsoft.com/office/drawing/2014/main" id="{558B6086-6AD4-5664-E805-0296BEACCC5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l-PL" dirty="0"/>
              <a:t>Rysunek nr 1 w nowej normie wskazuje ten obowiązek. To moje gdybanie ale uważam, że omawianego zapisu w nowej normie nie zawarto by nie tworzyć niespójności, gdyż dopuszczono w niej stosowanie ściennych urządzeń do grawitacyjnego usuwania dymu.</a:t>
            </a:r>
            <a:endParaRPr lang="en-US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="" xmlns:a16="http://schemas.microsoft.com/office/drawing/2014/main" id="{7C0FC008-A1D5-3990-B694-7135E9E28DA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E43FB4F-C1C2-4A99-953C-338F48B3FD56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9359119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601D0A8D-BB4C-B483-7B21-5AA510648CB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>
            <a:extLst>
              <a:ext uri="{FF2B5EF4-FFF2-40B4-BE49-F238E27FC236}">
                <a16:creationId xmlns="" xmlns:a16="http://schemas.microsoft.com/office/drawing/2014/main" id="{9CDD9BEC-5303-109E-6D7C-5BBF72EB744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>
            <a:extLst>
              <a:ext uri="{FF2B5EF4-FFF2-40B4-BE49-F238E27FC236}">
                <a16:creationId xmlns="" xmlns:a16="http://schemas.microsoft.com/office/drawing/2014/main" id="{B4DFE14C-DE4F-C0C0-D849-4ABB438E825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l-PL" dirty="0"/>
              <a:t>Rysunek nr 1 w nowej normie wskazuje ten obowiązek. To moje gdybanie ale uważam, że omawianego zapisu w nowej normie nie zawarto by nie tworzyć niespójności, gdyż dopuszczono w niej stosowanie ściennych urządzeń do grawitacyjnego usuwania dymu.</a:t>
            </a:r>
            <a:endParaRPr lang="en-US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="" xmlns:a16="http://schemas.microsoft.com/office/drawing/2014/main" id="{9ACED3F4-CA1A-74BD-B8CD-76588AF75BB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E43FB4F-C1C2-4A99-953C-338F48B3FD56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694589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AF14E5F1-936E-6495-8BB4-86D7B856FE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>
            <a:extLst>
              <a:ext uri="{FF2B5EF4-FFF2-40B4-BE49-F238E27FC236}">
                <a16:creationId xmlns="" xmlns:a16="http://schemas.microsoft.com/office/drawing/2014/main" id="{34C4DE48-6F5B-8259-8E3C-66D6AA739AA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>
            <a:extLst>
              <a:ext uri="{FF2B5EF4-FFF2-40B4-BE49-F238E27FC236}">
                <a16:creationId xmlns="" xmlns:a16="http://schemas.microsoft.com/office/drawing/2014/main" id="{98D2F169-F44A-97F3-3218-952C5449EFC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="" xmlns:a16="http://schemas.microsoft.com/office/drawing/2014/main" id="{4D38F090-CB10-84CB-E990-12A6E2F4D5A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E43FB4F-C1C2-4A99-953C-338F48B3FD56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181320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1CDEDED8-5433-EBBA-9631-F76938B61F0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>
            <a:extLst>
              <a:ext uri="{FF2B5EF4-FFF2-40B4-BE49-F238E27FC236}">
                <a16:creationId xmlns="" xmlns:a16="http://schemas.microsoft.com/office/drawing/2014/main" id="{C9706FCD-4A96-17DA-36D6-4E2370B974B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>
            <a:extLst>
              <a:ext uri="{FF2B5EF4-FFF2-40B4-BE49-F238E27FC236}">
                <a16:creationId xmlns="" xmlns:a16="http://schemas.microsoft.com/office/drawing/2014/main" id="{AACE69DA-A59A-328A-B57A-8B9870F9779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Nowa norma definiuje dwa rodzaje źródeł napływu powietrza kompensacyjnego, którym stawia inne wymagania w zakresie wymaganej powierzchni napowietrzającej. Nie podano daty opublikowania normy PN-EN 12101-2 z tego względu, że przy projektowaniu tą metodą zaleca się stosowanie aktualnej (obowiązującej) wersji normy, ponieważ wskazuje ona metody badawcze i obliczeniowe do określenia omawianego parametru. W tym miejscu wkradł się chochlik w nowej normie gdyż w przywołanej </a:t>
            </a:r>
            <a:r>
              <a:rPr kumimoji="0" lang="pl-PL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normie PN-EN 12101-2  nie ma współczynnika </a:t>
            </a:r>
            <a:r>
              <a:rPr kumimoji="0" lang="pl-PL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Cz</a:t>
            </a:r>
            <a:r>
              <a:rPr kumimoji="0" lang="pl-PL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jest natomiast współczynnik </a:t>
            </a:r>
            <a:r>
              <a:rPr kumimoji="0" lang="pl-PL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Cv</a:t>
            </a:r>
            <a:r>
              <a:rPr kumimoji="0" lang="pl-PL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(bezwymiarowy współczynnik wypływu, a nie napływu powietrza).</a:t>
            </a:r>
            <a:endParaRPr kumimoji="0" lang="pl-PL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="" xmlns:a16="http://schemas.microsoft.com/office/drawing/2014/main" id="{52243186-EC28-3F39-A579-31F3D882AE9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E43FB4F-C1C2-4A99-953C-338F48B3FD56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2799969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A7008A93-612C-C43C-299C-13C29C011AA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>
            <a:extLst>
              <a:ext uri="{FF2B5EF4-FFF2-40B4-BE49-F238E27FC236}">
                <a16:creationId xmlns="" xmlns:a16="http://schemas.microsoft.com/office/drawing/2014/main" id="{5A101590-2C35-FC98-2AB3-040A10F3562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>
            <a:extLst>
              <a:ext uri="{FF2B5EF4-FFF2-40B4-BE49-F238E27FC236}">
                <a16:creationId xmlns="" xmlns:a16="http://schemas.microsoft.com/office/drawing/2014/main" id="{A0C4D513-B48E-31EF-B4C6-FDFD3258A83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l-PL" dirty="0"/>
              <a:t>Zaleca tzn. nie jest wymogiem obligatoryjnym stosowanie otworów napowietrzających w dwóch ścianach zewnętrznych. Zalecenie dotyczy stref dymowych, a nie klatek schodowych, szybów dźwigowych</a:t>
            </a:r>
            <a:endParaRPr lang="en-US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="" xmlns:a16="http://schemas.microsoft.com/office/drawing/2014/main" id="{6736B22F-E04A-F0E3-C99D-6AF38FE3457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E43FB4F-C1C2-4A99-953C-338F48B3FD56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4339881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AE733478-522C-C4F7-B62D-193C8168E9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>
            <a:extLst>
              <a:ext uri="{FF2B5EF4-FFF2-40B4-BE49-F238E27FC236}">
                <a16:creationId xmlns="" xmlns:a16="http://schemas.microsoft.com/office/drawing/2014/main" id="{A428AAB3-60AF-C211-D7DE-CC5907E53C1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>
            <a:extLst>
              <a:ext uri="{FF2B5EF4-FFF2-40B4-BE49-F238E27FC236}">
                <a16:creationId xmlns="" xmlns:a16="http://schemas.microsoft.com/office/drawing/2014/main" id="{362A1555-62A2-9BAB-C011-B0BB8B91BC1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="" xmlns:a16="http://schemas.microsoft.com/office/drawing/2014/main" id="{6EC7E9BB-8EFF-8AFF-5C2D-9C0C7EF166A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E43FB4F-C1C2-4A99-953C-338F48B3FD56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573884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D2832BD9-9F67-44F0-5534-A02FC00C03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>
            <a:extLst>
              <a:ext uri="{FF2B5EF4-FFF2-40B4-BE49-F238E27FC236}">
                <a16:creationId xmlns="" xmlns:a16="http://schemas.microsoft.com/office/drawing/2014/main" id="{41C96C72-3380-DB70-0F22-A1E59C38872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>
            <a:extLst>
              <a:ext uri="{FF2B5EF4-FFF2-40B4-BE49-F238E27FC236}">
                <a16:creationId xmlns="" xmlns:a16="http://schemas.microsoft.com/office/drawing/2014/main" id="{E635C1A3-2A19-3A18-49D3-D1628A6BEF9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="" xmlns:a16="http://schemas.microsoft.com/office/drawing/2014/main" id="{E0B533D0-3A36-43C9-2D1A-F5ED5196238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E43FB4F-C1C2-4A99-953C-338F48B3FD56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5753522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81E682DF-DD3B-2466-6AA9-5E73705FD94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>
            <a:extLst>
              <a:ext uri="{FF2B5EF4-FFF2-40B4-BE49-F238E27FC236}">
                <a16:creationId xmlns="" xmlns:a16="http://schemas.microsoft.com/office/drawing/2014/main" id="{FF3B16F3-2C1B-BD98-6096-943C670D342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>
            <a:extLst>
              <a:ext uri="{FF2B5EF4-FFF2-40B4-BE49-F238E27FC236}">
                <a16:creationId xmlns="" xmlns:a16="http://schemas.microsoft.com/office/drawing/2014/main" id="{63671E74-2CDF-4E89-C01F-B80499E7F10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="" xmlns:a16="http://schemas.microsoft.com/office/drawing/2014/main" id="{751AEF40-31A2-2E78-52D9-817A34E8EB4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E43FB4F-C1C2-4A99-953C-338F48B3FD56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5929815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7C6079B6-29FF-A5EF-4724-DE5931B6E5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>
            <a:extLst>
              <a:ext uri="{FF2B5EF4-FFF2-40B4-BE49-F238E27FC236}">
                <a16:creationId xmlns="" xmlns:a16="http://schemas.microsoft.com/office/drawing/2014/main" id="{FC715B5B-FD75-20B9-8549-0E23E1D3658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>
            <a:extLst>
              <a:ext uri="{FF2B5EF4-FFF2-40B4-BE49-F238E27FC236}">
                <a16:creationId xmlns="" xmlns:a16="http://schemas.microsoft.com/office/drawing/2014/main" id="{13D59B1F-3A48-5C98-FDB0-86B57FBF0F1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l-PL" dirty="0"/>
              <a:t>Środkowa strefa dymowa SD5 nie ma przyległych do niej otworów napowietrzających, a postanowienia normy nie dopuszczają stosowania jako napowietrzanie klap dymowych strefy dymowej przylegającej do sąsiadującej strefy dymowej..</a:t>
            </a:r>
            <a:endParaRPr lang="en-US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="" xmlns:a16="http://schemas.microsoft.com/office/drawing/2014/main" id="{4D4C355B-F9F7-AE7B-9C6A-9AB3BAE0EF5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E43FB4F-C1C2-4A99-953C-338F48B3FD56}" type="slidenum">
              <a:rPr lang="en-US" smtClean="0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6810299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E5F115A3-7912-3A54-C807-48D948FE33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>
            <a:extLst>
              <a:ext uri="{FF2B5EF4-FFF2-40B4-BE49-F238E27FC236}">
                <a16:creationId xmlns="" xmlns:a16="http://schemas.microsoft.com/office/drawing/2014/main" id="{3500F576-D2A9-45A5-4822-5000B85475A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>
            <a:extLst>
              <a:ext uri="{FF2B5EF4-FFF2-40B4-BE49-F238E27FC236}">
                <a16:creationId xmlns="" xmlns:a16="http://schemas.microsoft.com/office/drawing/2014/main" id="{E6F6729B-378B-E3AA-AA04-3DE3F761F6B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l-PL" dirty="0"/>
              <a:t>Na omawianym rysunku z nowej normy zawarto dodatkowe wyłączenie, które nie znalazło się w jej części opisowej, dotyczące wyłączonego obszaru przy styku narożników stref dymowych.</a:t>
            </a:r>
            <a:endParaRPr lang="en-US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="" xmlns:a16="http://schemas.microsoft.com/office/drawing/2014/main" id="{5E5F8412-0315-64C5-4D12-ECE99FBE5A9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E43FB4F-C1C2-4A99-953C-338F48B3FD56}" type="slidenum">
              <a:rPr lang="en-US" smtClean="0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366782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4A20E779-C209-020B-F442-0302C2233D4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>
            <a:extLst>
              <a:ext uri="{FF2B5EF4-FFF2-40B4-BE49-F238E27FC236}">
                <a16:creationId xmlns="" xmlns:a16="http://schemas.microsoft.com/office/drawing/2014/main" id="{7C8F875B-47F8-E921-6425-E93AFD262AE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>
            <a:extLst>
              <a:ext uri="{FF2B5EF4-FFF2-40B4-BE49-F238E27FC236}">
                <a16:creationId xmlns="" xmlns:a16="http://schemas.microsoft.com/office/drawing/2014/main" id="{9F9B4390-58EA-1280-33CC-5683B6FF607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="" xmlns:a16="http://schemas.microsoft.com/office/drawing/2014/main" id="{EE3E4373-D9EF-D412-D86D-A1631577D8E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E43FB4F-C1C2-4A99-953C-338F48B3FD56}" type="slidenum">
              <a:rPr lang="en-US" smtClean="0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2780000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E49BF732-90CA-BD32-B1B1-8A7A3412D54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>
            <a:extLst>
              <a:ext uri="{FF2B5EF4-FFF2-40B4-BE49-F238E27FC236}">
                <a16:creationId xmlns="" xmlns:a16="http://schemas.microsoft.com/office/drawing/2014/main" id="{E42B68EF-F421-CE0F-6F93-288CED9721B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>
            <a:extLst>
              <a:ext uri="{FF2B5EF4-FFF2-40B4-BE49-F238E27FC236}">
                <a16:creationId xmlns="" xmlns:a16="http://schemas.microsoft.com/office/drawing/2014/main" id="{339D09EE-3075-E64D-E7F7-8BC63F2454F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l-PL" dirty="0" smtClean="0"/>
              <a:t>Jest to duża </a:t>
            </a:r>
            <a:r>
              <a:rPr lang="pl-PL" dirty="0"/>
              <a:t>zmiana w zakresie projektowania oddymiania klatek schodowych.</a:t>
            </a:r>
            <a:endParaRPr lang="en-US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="" xmlns:a16="http://schemas.microsoft.com/office/drawing/2014/main" id="{F0B51DD3-8329-7B73-E344-F2B5F37C601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E43FB4F-C1C2-4A99-953C-338F48B3FD56}" type="slidenum">
              <a:rPr lang="en-US" smtClean="0"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8641290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1EA122ED-B4D5-B168-1EF4-7556C611D9D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>
            <a:extLst>
              <a:ext uri="{FF2B5EF4-FFF2-40B4-BE49-F238E27FC236}">
                <a16:creationId xmlns="" xmlns:a16="http://schemas.microsoft.com/office/drawing/2014/main" id="{F329E1B4-B27A-B5C7-33DB-6261BCE4D02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>
            <a:extLst>
              <a:ext uri="{FF2B5EF4-FFF2-40B4-BE49-F238E27FC236}">
                <a16:creationId xmlns="" xmlns:a16="http://schemas.microsoft.com/office/drawing/2014/main" id="{D8D6A53B-B41B-62EB-72E1-BBF2E3EF6B5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="" xmlns:a16="http://schemas.microsoft.com/office/drawing/2014/main" id="{7A8439BE-5A41-2984-4B7D-E04D3CA3A1B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E43FB4F-C1C2-4A99-953C-338F48B3FD56}" type="slidenum">
              <a:rPr lang="en-US" smtClean="0"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191526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6599771C-21C2-0C59-FE1B-95C9D133371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>
            <a:extLst>
              <a:ext uri="{FF2B5EF4-FFF2-40B4-BE49-F238E27FC236}">
                <a16:creationId xmlns="" xmlns:a16="http://schemas.microsoft.com/office/drawing/2014/main" id="{0A899ED0-3B92-E0C0-B05F-940A4D08E9D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>
            <a:extLst>
              <a:ext uri="{FF2B5EF4-FFF2-40B4-BE49-F238E27FC236}">
                <a16:creationId xmlns="" xmlns:a16="http://schemas.microsoft.com/office/drawing/2014/main" id="{21A4C0B3-3EA6-EE64-F9EB-1BB5F542E25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l-PL" dirty="0"/>
              <a:t>Z treścią starej i nowej normy proszą zapoznać się samemu. Celem mojej prezentacji jest wskazanie różnic w omawianych normach by pozostawić indywidualnej ocenie zasadność projektowania urządzeń do usuwania dymu i ciepła według starej lub nowej normy, lub innej wiedzy technicznej (w tym zagranicznych norm i standardów technicznych).</a:t>
            </a:r>
            <a:endParaRPr lang="en-US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="" xmlns:a16="http://schemas.microsoft.com/office/drawing/2014/main" id="{A5874B8E-53E1-9D8C-DF25-A1654DC645A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E43FB4F-C1C2-4A99-953C-338F48B3FD56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7554224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D2A9B223-19DC-CB4F-EA8C-4D75D457BBD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>
            <a:extLst>
              <a:ext uri="{FF2B5EF4-FFF2-40B4-BE49-F238E27FC236}">
                <a16:creationId xmlns="" xmlns:a16="http://schemas.microsoft.com/office/drawing/2014/main" id="{5143F064-0793-4F19-3AC2-D294A047388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>
            <a:extLst>
              <a:ext uri="{FF2B5EF4-FFF2-40B4-BE49-F238E27FC236}">
                <a16:creationId xmlns="" xmlns:a16="http://schemas.microsoft.com/office/drawing/2014/main" id="{B569FCF7-D31B-39F8-CC61-4AD0639690D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="" xmlns:a16="http://schemas.microsoft.com/office/drawing/2014/main" id="{F000D190-447F-3368-2327-DF49052B1F0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E43FB4F-C1C2-4A99-953C-338F48B3FD56}" type="slidenum">
              <a:rPr lang="en-US" smtClean="0"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1512518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521BF36D-DD1E-64A8-4C48-E4332A240CD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>
            <a:extLst>
              <a:ext uri="{FF2B5EF4-FFF2-40B4-BE49-F238E27FC236}">
                <a16:creationId xmlns="" xmlns:a16="http://schemas.microsoft.com/office/drawing/2014/main" id="{1DAD90A7-5C23-053A-A3D5-1326A2CC9E5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>
            <a:extLst>
              <a:ext uri="{FF2B5EF4-FFF2-40B4-BE49-F238E27FC236}">
                <a16:creationId xmlns="" xmlns:a16="http://schemas.microsoft.com/office/drawing/2014/main" id="{97761A2F-2F2D-578E-D786-844232AB15B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="" xmlns:a16="http://schemas.microsoft.com/office/drawing/2014/main" id="{AB87C1D7-5ED4-C53D-7946-6F573140E65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E43FB4F-C1C2-4A99-953C-338F48B3FD56}" type="slidenum">
              <a:rPr lang="en-US" smtClean="0"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8953191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4D64DCE6-DDB9-280F-2C29-1F3DF3E0E28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>
            <a:extLst>
              <a:ext uri="{FF2B5EF4-FFF2-40B4-BE49-F238E27FC236}">
                <a16:creationId xmlns="" xmlns:a16="http://schemas.microsoft.com/office/drawing/2014/main" id="{87F5B891-9082-41E1-7FCC-7D1150A6652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>
            <a:extLst>
              <a:ext uri="{FF2B5EF4-FFF2-40B4-BE49-F238E27FC236}">
                <a16:creationId xmlns="" xmlns:a16="http://schemas.microsoft.com/office/drawing/2014/main" id="{E91B95FF-D162-08E5-BB5E-A190D2E8D1F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="" xmlns:a16="http://schemas.microsoft.com/office/drawing/2014/main" id="{7D8AE1B9-C04C-4C41-138A-C1B2B07519A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E43FB4F-C1C2-4A99-953C-338F48B3FD56}" type="slidenum">
              <a:rPr lang="en-US" smtClean="0"/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2173867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791777E2-AF53-5540-DC5B-4BE0BC9A79B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>
            <a:extLst>
              <a:ext uri="{FF2B5EF4-FFF2-40B4-BE49-F238E27FC236}">
                <a16:creationId xmlns="" xmlns:a16="http://schemas.microsoft.com/office/drawing/2014/main" id="{CC7C0C0B-1E75-49E8-1EDC-9C2F4EF7574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>
            <a:extLst>
              <a:ext uri="{FF2B5EF4-FFF2-40B4-BE49-F238E27FC236}">
                <a16:creationId xmlns="" xmlns:a16="http://schemas.microsoft.com/office/drawing/2014/main" id="{77490E81-FE8B-48E5-6A48-F1F70EF3DCF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l-PL" dirty="0"/>
              <a:t>Norma dotyczące wymagań stawianych certyfikowanym kurtynom dymowym i tak obligują do stosowania omawianych uszczelnień. Omawiany zapis powielono w nowej wersji normy ze względu na brak zapisu w przepisach </a:t>
            </a:r>
            <a:r>
              <a:rPr lang="pl-PL" dirty="0" err="1"/>
              <a:t>techniczno</a:t>
            </a:r>
            <a:r>
              <a:rPr lang="pl-PL" dirty="0"/>
              <a:t> – budowlanych o wymaganiach stawianych kurtynom dymowym oraz o tym, że mają spełniać wymagania normy 12101-1. Brak omawianego wymogu w starej normie dot. projektowania instalacji / systemów do grawitacyjnego odprowadzania dymu i ciepła powodował wykonywanie nieszczelności w kurtynach dymowych w miejscu przejścia przez nie instalacji użytkowych lub technologicznych (w przypadku wykonania kurtyn wyłącznie na podstawie projektu, a nie stosując wyrób budowlany dopuszczony przez producenta jako kurtynę dymową).</a:t>
            </a:r>
            <a:endParaRPr lang="en-US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="" xmlns:a16="http://schemas.microsoft.com/office/drawing/2014/main" id="{EDABF5B9-A44C-2E7C-73BC-33379A5288A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E43FB4F-C1C2-4A99-953C-338F48B3FD56}" type="slidenum">
              <a:rPr lang="en-US" smtClean="0"/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6641987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D0306FF3-5846-9D0D-9D4D-CC3164E6E1D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>
            <a:extLst>
              <a:ext uri="{FF2B5EF4-FFF2-40B4-BE49-F238E27FC236}">
                <a16:creationId xmlns="" xmlns:a16="http://schemas.microsoft.com/office/drawing/2014/main" id="{3FB6C8A8-F6DD-E74A-042F-E1E3837188F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>
            <a:extLst>
              <a:ext uri="{FF2B5EF4-FFF2-40B4-BE49-F238E27FC236}">
                <a16:creationId xmlns="" xmlns:a16="http://schemas.microsoft.com/office/drawing/2014/main" id="{3F95EEDA-8F58-350A-B662-5897D52764A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l-PL" dirty="0"/>
              <a:t>W starej normie wysokość kurtyny dymowej uzależniała wysokość warstwy dymu, a w nowej jest na odwrót.</a:t>
            </a:r>
            <a:endParaRPr lang="en-US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="" xmlns:a16="http://schemas.microsoft.com/office/drawing/2014/main" id="{1D6E994E-EE53-F561-31F9-2025E460961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E43FB4F-C1C2-4A99-953C-338F48B3FD56}" type="slidenum">
              <a:rPr lang="en-US" smtClean="0"/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5276610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79AE0F7E-19BD-6628-5275-FC72A0E967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>
            <a:extLst>
              <a:ext uri="{FF2B5EF4-FFF2-40B4-BE49-F238E27FC236}">
                <a16:creationId xmlns="" xmlns:a16="http://schemas.microsoft.com/office/drawing/2014/main" id="{EBE5C012-82B4-B347-08A0-A2172D27EF2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>
            <a:extLst>
              <a:ext uri="{FF2B5EF4-FFF2-40B4-BE49-F238E27FC236}">
                <a16:creationId xmlns="" xmlns:a16="http://schemas.microsoft.com/office/drawing/2014/main" id="{70C44279-7071-55E8-F788-04674E8AE8A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="" xmlns:a16="http://schemas.microsoft.com/office/drawing/2014/main" id="{BDE1A0DD-B8BC-B600-E611-A395F9A0FC1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E43FB4F-C1C2-4A99-953C-338F48B3FD56}" type="slidenum">
              <a:rPr lang="en-US" smtClean="0"/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2116243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0D5617AF-ECD5-29B4-11F4-D4DB528023B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>
            <a:extLst>
              <a:ext uri="{FF2B5EF4-FFF2-40B4-BE49-F238E27FC236}">
                <a16:creationId xmlns="" xmlns:a16="http://schemas.microsoft.com/office/drawing/2014/main" id="{6614C561-BB24-E3F9-8ACD-68C3BB8E732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>
            <a:extLst>
              <a:ext uri="{FF2B5EF4-FFF2-40B4-BE49-F238E27FC236}">
                <a16:creationId xmlns="" xmlns:a16="http://schemas.microsoft.com/office/drawing/2014/main" id="{4B0CE74A-C5FD-483E-8EEA-CAC1422E7B4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l-PL" dirty="0"/>
              <a:t>System wykrywania dymu to inny rodzaj instalacji niż system sygnalizacji pożarowej. System sygnalizacji pożarowej stanowi urządzenie przeciwpożarowe, a system wykrywania dymu nie.</a:t>
            </a:r>
            <a:endParaRPr lang="en-US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="" xmlns:a16="http://schemas.microsoft.com/office/drawing/2014/main" id="{10EA96CB-A272-F03D-D2B1-8988DF86F82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E43FB4F-C1C2-4A99-953C-338F48B3FD56}" type="slidenum">
              <a:rPr lang="en-US" smtClean="0"/>
              <a:t>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1920827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49BF9272-2A09-F97F-1FF1-42E31286128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>
            <a:extLst>
              <a:ext uri="{FF2B5EF4-FFF2-40B4-BE49-F238E27FC236}">
                <a16:creationId xmlns="" xmlns:a16="http://schemas.microsoft.com/office/drawing/2014/main" id="{17BC44AD-1FD2-72EA-5F54-3264BABE188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>
            <a:extLst>
              <a:ext uri="{FF2B5EF4-FFF2-40B4-BE49-F238E27FC236}">
                <a16:creationId xmlns="" xmlns:a16="http://schemas.microsoft.com/office/drawing/2014/main" id="{058D8EB7-C067-8057-A7A8-9AA9441A7AE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l-PL" dirty="0"/>
              <a:t>System wykrywania dymu to inny rodzaj instalacji niż system sygnalizacji pożarowej. System sygnalizacji pożarowej stanowi urządzenie przeciwpożarowe, a system wykrywania dymu nie.</a:t>
            </a:r>
            <a:endParaRPr lang="en-US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="" xmlns:a16="http://schemas.microsoft.com/office/drawing/2014/main" id="{9B29A5CD-86EA-E37C-FCD2-756F78EED68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E43FB4F-C1C2-4A99-953C-338F48B3FD56}" type="slidenum">
              <a:rPr lang="en-US" smtClean="0"/>
              <a:t>38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1918211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71DC7B5A-D106-6B51-257E-F3C9D2A4683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>
            <a:extLst>
              <a:ext uri="{FF2B5EF4-FFF2-40B4-BE49-F238E27FC236}">
                <a16:creationId xmlns="" xmlns:a16="http://schemas.microsoft.com/office/drawing/2014/main" id="{F15FD7B9-5E3E-2729-FD42-2D95D588814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>
            <a:extLst>
              <a:ext uri="{FF2B5EF4-FFF2-40B4-BE49-F238E27FC236}">
                <a16:creationId xmlns="" xmlns:a16="http://schemas.microsoft.com/office/drawing/2014/main" id="{47165E38-FD5B-BD1C-0E02-D59B55375DC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="" xmlns:a16="http://schemas.microsoft.com/office/drawing/2014/main" id="{E7AA7D83-950A-4E9C-FF9B-529939C6BF0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E43FB4F-C1C2-4A99-953C-338F48B3FD56}" type="slidenum">
              <a:rPr lang="en-US" smtClean="0"/>
              <a:t>39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1060155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7A02B99C-73B2-21C6-8905-2972DAA3DB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>
            <a:extLst>
              <a:ext uri="{FF2B5EF4-FFF2-40B4-BE49-F238E27FC236}">
                <a16:creationId xmlns="" xmlns:a16="http://schemas.microsoft.com/office/drawing/2014/main" id="{422515D3-3EC7-521F-ED82-A187AFD1131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>
            <a:extLst>
              <a:ext uri="{FF2B5EF4-FFF2-40B4-BE49-F238E27FC236}">
                <a16:creationId xmlns="" xmlns:a16="http://schemas.microsoft.com/office/drawing/2014/main" id="{CE3A41A1-E7D9-5F53-5DAC-CD309A41479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l-PL" dirty="0"/>
              <a:t>W nowej normie nie wskazano literalnego obowiązku stosowania identyfikacji stref dymowych oraz informacji o otwarciu klap </a:t>
            </a:r>
            <a:r>
              <a:rPr lang="pl-PL" dirty="0" smtClean="0"/>
              <a:t>dymowych. Nowa norma</a:t>
            </a:r>
            <a:r>
              <a:rPr lang="pl-PL" baseline="0" dirty="0" smtClean="0"/>
              <a:t> nie określa zasad lokalizacji przycisków do ręcznego uruchomienia omawianych urządzeń w strefie dymowej. </a:t>
            </a:r>
            <a:r>
              <a:rPr lang="pl-PL" dirty="0" smtClean="0"/>
              <a:t>Ze </a:t>
            </a:r>
            <a:r>
              <a:rPr lang="pl-PL" dirty="0"/>
              <a:t>względu na obowiązek zapewnienia możliwości </a:t>
            </a:r>
            <a:r>
              <a:rPr lang="pl-PL" dirty="0" smtClean="0"/>
              <a:t>ręcznego uruchomienia </a:t>
            </a:r>
            <a:r>
              <a:rPr lang="pl-PL" dirty="0"/>
              <a:t>systemu do grawitacyjnego odprowadzania dymu i ciepła w danej strefie dymowej </a:t>
            </a:r>
            <a:r>
              <a:rPr lang="pl-PL" dirty="0" smtClean="0"/>
              <a:t>warto </a:t>
            </a:r>
            <a:r>
              <a:rPr lang="pl-PL" dirty="0"/>
              <a:t>aby omawiane plany systemu oraz przyciski lokalizować w jednym miejscu, dostępnym ekipom ratowniczym w przypadku zagrożenia pożarowego w danej strefie dymowej.</a:t>
            </a:r>
            <a:endParaRPr lang="en-US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="" xmlns:a16="http://schemas.microsoft.com/office/drawing/2014/main" id="{FB343310-FE7A-643B-CF93-5A466F20055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E43FB4F-C1C2-4A99-953C-338F48B3FD56}" type="slidenum">
              <a:rPr lang="en-US" smtClean="0"/>
              <a:t>40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181073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12F2961C-B117-4B04-49C6-9E3062D067D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>
            <a:extLst>
              <a:ext uri="{FF2B5EF4-FFF2-40B4-BE49-F238E27FC236}">
                <a16:creationId xmlns="" xmlns:a16="http://schemas.microsoft.com/office/drawing/2014/main" id="{11AE2F41-099F-9EFB-BBF0-8AB67991FA9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>
            <a:extLst>
              <a:ext uri="{FF2B5EF4-FFF2-40B4-BE49-F238E27FC236}">
                <a16:creationId xmlns="" xmlns:a16="http://schemas.microsoft.com/office/drawing/2014/main" id="{D86749C2-4A22-6915-E5E4-01F7A5A7591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="" xmlns:a16="http://schemas.microsoft.com/office/drawing/2014/main" id="{E03D0688-3F99-F1BF-70DB-4CE07225114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E43FB4F-C1C2-4A99-953C-338F48B3FD56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0138527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11C4F334-7358-E7BA-40CA-347757C04DA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>
            <a:extLst>
              <a:ext uri="{FF2B5EF4-FFF2-40B4-BE49-F238E27FC236}">
                <a16:creationId xmlns="" xmlns:a16="http://schemas.microsoft.com/office/drawing/2014/main" id="{D57A5CDD-011C-ECBE-CC79-630E79B5405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>
            <a:extLst>
              <a:ext uri="{FF2B5EF4-FFF2-40B4-BE49-F238E27FC236}">
                <a16:creationId xmlns="" xmlns:a16="http://schemas.microsoft.com/office/drawing/2014/main" id="{A8D6346B-5918-BAAB-FB10-0E2A77AEBF8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="" xmlns:a16="http://schemas.microsoft.com/office/drawing/2014/main" id="{FB83DC5C-C16B-83F5-07A5-A99ECAE3679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E43FB4F-C1C2-4A99-953C-338F48B3FD56}" type="slidenum">
              <a:rPr lang="en-US" smtClean="0"/>
              <a:t>41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0620662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0ABE4B74-7BEB-9864-C2D8-22E3AA51FD2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>
            <a:extLst>
              <a:ext uri="{FF2B5EF4-FFF2-40B4-BE49-F238E27FC236}">
                <a16:creationId xmlns="" xmlns:a16="http://schemas.microsoft.com/office/drawing/2014/main" id="{842464BC-E466-EBDD-36A7-26E854D0BEB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>
            <a:extLst>
              <a:ext uri="{FF2B5EF4-FFF2-40B4-BE49-F238E27FC236}">
                <a16:creationId xmlns="" xmlns:a16="http://schemas.microsoft.com/office/drawing/2014/main" id="{C1035601-632A-D548-AB7D-CCD3FCEC754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="" xmlns:a16="http://schemas.microsoft.com/office/drawing/2014/main" id="{C907C137-BA46-E7F5-AB0B-40B28149375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E43FB4F-C1C2-4A99-953C-338F48B3FD56}" type="slidenum">
              <a:rPr lang="en-US" smtClean="0"/>
              <a:t>42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0341253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6F3BC5A9-3749-A5E9-E9D7-35C4E82CB7B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>
            <a:extLst>
              <a:ext uri="{FF2B5EF4-FFF2-40B4-BE49-F238E27FC236}">
                <a16:creationId xmlns="" xmlns:a16="http://schemas.microsoft.com/office/drawing/2014/main" id="{D6821A61-8CF9-347C-6E3E-0CD72F507DF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>
            <a:extLst>
              <a:ext uri="{FF2B5EF4-FFF2-40B4-BE49-F238E27FC236}">
                <a16:creationId xmlns="" xmlns:a16="http://schemas.microsoft.com/office/drawing/2014/main" id="{33BFD18E-9AE6-9F50-4CBA-E0DC9B9118B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l-PL" dirty="0"/>
              <a:t>W nowej normie określono rodzaje urządzeń do uruchamiania systemów do grawitacyjnego odprowadzania dymu i ciepła.</a:t>
            </a:r>
            <a:endParaRPr lang="en-US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="" xmlns:a16="http://schemas.microsoft.com/office/drawing/2014/main" id="{2FF61C0E-89C0-B39C-47F7-8D426FB8720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E43FB4F-C1C2-4A99-953C-338F48B3FD56}" type="slidenum">
              <a:rPr lang="en-US" smtClean="0"/>
              <a:t>43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495578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6F82AC2B-4173-283F-FF48-CDA4B0B3506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>
            <a:extLst>
              <a:ext uri="{FF2B5EF4-FFF2-40B4-BE49-F238E27FC236}">
                <a16:creationId xmlns="" xmlns:a16="http://schemas.microsoft.com/office/drawing/2014/main" id="{73AB9B1C-9C2B-E92E-1267-D6933A1976D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>
            <a:extLst>
              <a:ext uri="{FF2B5EF4-FFF2-40B4-BE49-F238E27FC236}">
                <a16:creationId xmlns="" xmlns:a16="http://schemas.microsoft.com/office/drawing/2014/main" id="{223FC029-444E-D9A7-BC4A-E79464A1AAA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l-PL" dirty="0"/>
              <a:t>W starej normie zawarto zapis o lokalizacji przycisku do ręcznego uruchomienia klap dymowych na klatce schodowej przy wejściu do budynku, co sporadycznie stanowiło problem na etapie, projektowania, wykonywania i </a:t>
            </a:r>
            <a:r>
              <a:rPr lang="pl-PL" dirty="0" smtClean="0"/>
              <a:t>odbioru,</a:t>
            </a:r>
            <a:r>
              <a:rPr lang="pl-PL" baseline="0" dirty="0" smtClean="0"/>
              <a:t> </a:t>
            </a:r>
            <a:r>
              <a:rPr lang="pl-PL" dirty="0" smtClean="0"/>
              <a:t>na </a:t>
            </a:r>
            <a:r>
              <a:rPr lang="pl-PL" dirty="0"/>
              <a:t>szczęście w nowej normie zmieniono omawiany zapis </a:t>
            </a:r>
            <a:r>
              <a:rPr lang="pl-PL" dirty="0" smtClean="0"/>
              <a:t>i dostosowano go do </a:t>
            </a:r>
            <a:r>
              <a:rPr lang="pl-PL" dirty="0"/>
              <a:t>praktyki stosowanej praktycznie w całym kraju. </a:t>
            </a:r>
            <a:endParaRPr lang="en-US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="" xmlns:a16="http://schemas.microsoft.com/office/drawing/2014/main" id="{6483FDBD-0CC8-CC9F-997A-763E4464099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E43FB4F-C1C2-4A99-953C-338F48B3FD56}" type="slidenum">
              <a:rPr lang="en-US" smtClean="0"/>
              <a:t>44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2002757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B744073B-7C0D-80A1-7A1B-C39333C907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>
            <a:extLst>
              <a:ext uri="{FF2B5EF4-FFF2-40B4-BE49-F238E27FC236}">
                <a16:creationId xmlns="" xmlns:a16="http://schemas.microsoft.com/office/drawing/2014/main" id="{94078048-5E26-F8DF-6A8F-78FCF5EAFB1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>
            <a:extLst>
              <a:ext uri="{FF2B5EF4-FFF2-40B4-BE49-F238E27FC236}">
                <a16:creationId xmlns="" xmlns:a16="http://schemas.microsoft.com/office/drawing/2014/main" id="{FF3E1D2E-6380-DE5F-632D-5249C269652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l-PL" dirty="0"/>
              <a:t>Nic się nie zmieniło względem starej normy.</a:t>
            </a:r>
            <a:endParaRPr lang="en-US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="" xmlns:a16="http://schemas.microsoft.com/office/drawing/2014/main" id="{64C9896D-17BD-6D6C-7E4F-6AB7CC46C2E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E43FB4F-C1C2-4A99-953C-338F48B3FD56}" type="slidenum">
              <a:rPr lang="en-US" smtClean="0"/>
              <a:t>45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9931962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228F9ED5-7212-6128-71B2-B6C9EA72876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>
            <a:extLst>
              <a:ext uri="{FF2B5EF4-FFF2-40B4-BE49-F238E27FC236}">
                <a16:creationId xmlns="" xmlns:a16="http://schemas.microsoft.com/office/drawing/2014/main" id="{E44A351A-2FBB-3109-3E78-7CB3BBA5D4D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>
            <a:extLst>
              <a:ext uri="{FF2B5EF4-FFF2-40B4-BE49-F238E27FC236}">
                <a16:creationId xmlns="" xmlns:a16="http://schemas.microsoft.com/office/drawing/2014/main" id="{143902A0-69F7-84C1-8B38-F313DAD63D5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="" xmlns:a16="http://schemas.microsoft.com/office/drawing/2014/main" id="{F4FA72EF-53A5-50D4-AC16-08A226B91B9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E43FB4F-C1C2-4A99-953C-338F48B3FD56}" type="slidenum">
              <a:rPr lang="en-US" smtClean="0"/>
              <a:t>46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3234150"/>
      </p:ext>
    </p:extLst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4FC3DC79-E5FE-1189-805F-BC76370F5E0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>
            <a:extLst>
              <a:ext uri="{FF2B5EF4-FFF2-40B4-BE49-F238E27FC236}">
                <a16:creationId xmlns="" xmlns:a16="http://schemas.microsoft.com/office/drawing/2014/main" id="{DBCF54C4-7565-CE8D-DEEE-D483DBFC760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>
            <a:extLst>
              <a:ext uri="{FF2B5EF4-FFF2-40B4-BE49-F238E27FC236}">
                <a16:creationId xmlns="" xmlns:a16="http://schemas.microsoft.com/office/drawing/2014/main" id="{9B9D1E95-8F95-2CD2-64B8-1A42C9B4EFB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="" xmlns:a16="http://schemas.microsoft.com/office/drawing/2014/main" id="{4DCB726E-1B94-F064-2D16-8C3EB4F4C70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E43FB4F-C1C2-4A99-953C-338F48B3FD56}" type="slidenum">
              <a:rPr lang="en-US" smtClean="0"/>
              <a:t>47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6195102"/>
      </p:ext>
    </p:extLst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4834B8B0-E442-0A9D-2AE3-0F61F142C6B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>
            <a:extLst>
              <a:ext uri="{FF2B5EF4-FFF2-40B4-BE49-F238E27FC236}">
                <a16:creationId xmlns="" xmlns:a16="http://schemas.microsoft.com/office/drawing/2014/main" id="{D6C109C2-8E94-1EE5-AC83-5408DA61D33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>
            <a:extLst>
              <a:ext uri="{FF2B5EF4-FFF2-40B4-BE49-F238E27FC236}">
                <a16:creationId xmlns="" xmlns:a16="http://schemas.microsoft.com/office/drawing/2014/main" id="{727E8CDE-8B46-11C5-D2ED-265FF07D133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="" xmlns:a16="http://schemas.microsoft.com/office/drawing/2014/main" id="{C0AAFF40-E6C8-52E1-E4F1-943B48831CB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E43FB4F-C1C2-4A99-953C-338F48B3FD56}" type="slidenum">
              <a:rPr lang="en-US" smtClean="0"/>
              <a:t>48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5760298"/>
      </p:ext>
    </p:extLst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FC9E22BF-173F-76CD-6E0D-842CCB92A59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>
            <a:extLst>
              <a:ext uri="{FF2B5EF4-FFF2-40B4-BE49-F238E27FC236}">
                <a16:creationId xmlns="" xmlns:a16="http://schemas.microsoft.com/office/drawing/2014/main" id="{D5481BC2-8E3D-A69F-60CA-92F16DEFC50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>
            <a:extLst>
              <a:ext uri="{FF2B5EF4-FFF2-40B4-BE49-F238E27FC236}">
                <a16:creationId xmlns="" xmlns:a16="http://schemas.microsoft.com/office/drawing/2014/main" id="{D2FE7D22-0619-945A-BE4F-C9AD4B57FA6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="" xmlns:a16="http://schemas.microsoft.com/office/drawing/2014/main" id="{569002CC-83C4-D99A-8112-8ACDEB2B1BC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E43FB4F-C1C2-4A99-953C-338F48B3FD56}" type="slidenum">
              <a:rPr lang="en-US" smtClean="0"/>
              <a:t>49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6812323"/>
      </p:ext>
    </p:extLst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12521CC5-698F-FABB-67DA-10384E5304A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>
            <a:extLst>
              <a:ext uri="{FF2B5EF4-FFF2-40B4-BE49-F238E27FC236}">
                <a16:creationId xmlns="" xmlns:a16="http://schemas.microsoft.com/office/drawing/2014/main" id="{31F29A72-1249-50E5-501F-18F581CDCDC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>
            <a:extLst>
              <a:ext uri="{FF2B5EF4-FFF2-40B4-BE49-F238E27FC236}">
                <a16:creationId xmlns="" xmlns:a16="http://schemas.microsoft.com/office/drawing/2014/main" id="{80615556-E42C-8DCD-9414-92C3AFCB73C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="" xmlns:a16="http://schemas.microsoft.com/office/drawing/2014/main" id="{7A9EB33F-E126-6A6B-06DB-F10762E8C08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E43FB4F-C1C2-4A99-953C-338F48B3FD56}" type="slidenum">
              <a:rPr lang="en-US" smtClean="0"/>
              <a:t>50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277926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9E538EB1-3770-A550-DA72-2446F119C53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>
            <a:extLst>
              <a:ext uri="{FF2B5EF4-FFF2-40B4-BE49-F238E27FC236}">
                <a16:creationId xmlns="" xmlns:a16="http://schemas.microsoft.com/office/drawing/2014/main" id="{E1CBE70B-7462-F9DA-F5CB-E36A22B890E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>
            <a:extLst>
              <a:ext uri="{FF2B5EF4-FFF2-40B4-BE49-F238E27FC236}">
                <a16:creationId xmlns="" xmlns:a16="http://schemas.microsoft.com/office/drawing/2014/main" id="{A2CE49FB-F0F2-E976-D278-DD33E75DABB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l-PL" dirty="0"/>
              <a:t>Proszę się nie zrażać w nowej normie tabele zajmują co najmniej 11 stron normy.</a:t>
            </a:r>
            <a:endParaRPr lang="en-US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="" xmlns:a16="http://schemas.microsoft.com/office/drawing/2014/main" id="{186CD525-D2AF-71D2-FC6C-ABB1BE0FCAC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E43FB4F-C1C2-4A99-953C-338F48B3FD56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705644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6209C1AF-EF94-44B0-615D-BB21494A997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>
            <a:extLst>
              <a:ext uri="{FF2B5EF4-FFF2-40B4-BE49-F238E27FC236}">
                <a16:creationId xmlns="" xmlns:a16="http://schemas.microsoft.com/office/drawing/2014/main" id="{1DD3A683-316B-D0E3-5A26-D3B9829F395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>
            <a:extLst>
              <a:ext uri="{FF2B5EF4-FFF2-40B4-BE49-F238E27FC236}">
                <a16:creationId xmlns="" xmlns:a16="http://schemas.microsoft.com/office/drawing/2014/main" id="{34F73BD2-830C-DFEF-29A4-471FDB584F6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="" xmlns:a16="http://schemas.microsoft.com/office/drawing/2014/main" id="{1EC21411-954B-B474-132A-58A19272E40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E43FB4F-C1C2-4A99-953C-338F48B3FD56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574906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0C7B5CF7-8195-831D-2275-84F88C7AC5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>
            <a:extLst>
              <a:ext uri="{FF2B5EF4-FFF2-40B4-BE49-F238E27FC236}">
                <a16:creationId xmlns="" xmlns:a16="http://schemas.microsoft.com/office/drawing/2014/main" id="{868AFD73-95C3-4D02-1DB5-07165AC0902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>
            <a:extLst>
              <a:ext uri="{FF2B5EF4-FFF2-40B4-BE49-F238E27FC236}">
                <a16:creationId xmlns="" xmlns:a16="http://schemas.microsoft.com/office/drawing/2014/main" id="{002C54B0-099C-00E9-210E-986B5724197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="" xmlns:a16="http://schemas.microsoft.com/office/drawing/2014/main" id="{AAD1B192-51C3-EE08-F8EE-5C2F323D7B9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E43FB4F-C1C2-4A99-953C-338F48B3FD56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489245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8EC585FE-E6B8-9FD9-56AB-820F1E2D81B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>
            <a:extLst>
              <a:ext uri="{FF2B5EF4-FFF2-40B4-BE49-F238E27FC236}">
                <a16:creationId xmlns="" xmlns:a16="http://schemas.microsoft.com/office/drawing/2014/main" id="{B126A7B1-2D02-5261-10C3-610DA322053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>
            <a:extLst>
              <a:ext uri="{FF2B5EF4-FFF2-40B4-BE49-F238E27FC236}">
                <a16:creationId xmlns="" xmlns:a16="http://schemas.microsoft.com/office/drawing/2014/main" id="{C2696FD4-5E4F-E215-1D2C-937CB473BBE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="" xmlns:a16="http://schemas.microsoft.com/office/drawing/2014/main" id="{8564FB9D-B2C6-5377-AFB0-8F0EA0B0A18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E43FB4F-C1C2-4A99-953C-338F48B3FD56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025146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68957F23-361D-E5FA-D0F6-94CEDF5D834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>
            <a:extLst>
              <a:ext uri="{FF2B5EF4-FFF2-40B4-BE49-F238E27FC236}">
                <a16:creationId xmlns="" xmlns:a16="http://schemas.microsoft.com/office/drawing/2014/main" id="{D14533A2-B728-37F4-A64D-F541D860EDA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>
            <a:extLst>
              <a:ext uri="{FF2B5EF4-FFF2-40B4-BE49-F238E27FC236}">
                <a16:creationId xmlns="" xmlns:a16="http://schemas.microsoft.com/office/drawing/2014/main" id="{415843C5-596A-94A3-0304-503E0203ECB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="" xmlns:a16="http://schemas.microsoft.com/office/drawing/2014/main" id="{9ACFC195-F56A-A82D-CA33-E86ACFCD236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E43FB4F-C1C2-4A99-953C-338F48B3FD56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04378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="" xmlns:a16="http://schemas.microsoft.com/office/drawing/2014/main" id="{C97743B7-3143-FF2A-E3FF-1B7BD002394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3" name="Podtytuł 2">
            <a:extLst>
              <a:ext uri="{FF2B5EF4-FFF2-40B4-BE49-F238E27FC236}">
                <a16:creationId xmlns="" xmlns:a16="http://schemas.microsoft.com/office/drawing/2014/main" id="{56BB118B-0FA4-7FE3-8160-08B19FEE138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  <a:endParaRPr lang="en-US"/>
          </a:p>
        </p:txBody>
      </p:sp>
      <p:sp>
        <p:nvSpPr>
          <p:cNvPr id="4" name="Symbol zastępczy daty 3">
            <a:extLst>
              <a:ext uri="{FF2B5EF4-FFF2-40B4-BE49-F238E27FC236}">
                <a16:creationId xmlns="" xmlns:a16="http://schemas.microsoft.com/office/drawing/2014/main" id="{E974848A-FAA7-751C-0BF9-706296F07C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1324DD-F7E4-4B51-BDAF-230628087D23}" type="datetimeFigureOut">
              <a:rPr lang="en-US" smtClean="0"/>
              <a:t>11/26/2025</a:t>
            </a:fld>
            <a:endParaRPr lang="en-US"/>
          </a:p>
        </p:txBody>
      </p:sp>
      <p:sp>
        <p:nvSpPr>
          <p:cNvPr id="5" name="Symbol zastępczy stopki 4">
            <a:extLst>
              <a:ext uri="{FF2B5EF4-FFF2-40B4-BE49-F238E27FC236}">
                <a16:creationId xmlns="" xmlns:a16="http://schemas.microsoft.com/office/drawing/2014/main" id="{C6C37B63-AF49-883E-AE52-4A109C7048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="" xmlns:a16="http://schemas.microsoft.com/office/drawing/2014/main" id="{E97E6D2F-AD47-2B49-331E-43B47C6493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CD8779-A822-48F6-95CD-AD9191F0C5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73456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="" xmlns:a16="http://schemas.microsoft.com/office/drawing/2014/main" id="{38581AA2-5B25-8CA6-9F30-C3DCC19925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="" xmlns:a16="http://schemas.microsoft.com/office/drawing/2014/main" id="{8906D1D9-5034-C93B-F73D-F9BB218D661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/>
          </a:p>
        </p:txBody>
      </p:sp>
      <p:sp>
        <p:nvSpPr>
          <p:cNvPr id="4" name="Symbol zastępczy daty 3">
            <a:extLst>
              <a:ext uri="{FF2B5EF4-FFF2-40B4-BE49-F238E27FC236}">
                <a16:creationId xmlns="" xmlns:a16="http://schemas.microsoft.com/office/drawing/2014/main" id="{F06D301F-656F-A0CE-16C4-60E40E710E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1324DD-F7E4-4B51-BDAF-230628087D23}" type="datetimeFigureOut">
              <a:rPr lang="en-US" smtClean="0"/>
              <a:t>11/26/2025</a:t>
            </a:fld>
            <a:endParaRPr lang="en-US"/>
          </a:p>
        </p:txBody>
      </p:sp>
      <p:sp>
        <p:nvSpPr>
          <p:cNvPr id="5" name="Symbol zastępczy stopki 4">
            <a:extLst>
              <a:ext uri="{FF2B5EF4-FFF2-40B4-BE49-F238E27FC236}">
                <a16:creationId xmlns="" xmlns:a16="http://schemas.microsoft.com/office/drawing/2014/main" id="{FD89DBDB-BAB9-424C-D5EC-725381D5B4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="" xmlns:a16="http://schemas.microsoft.com/office/drawing/2014/main" id="{B6E64B0D-5B1B-669E-D6FC-480E5545DA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CD8779-A822-48F6-95CD-AD9191F0C5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34458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>
            <a:extLst>
              <a:ext uri="{FF2B5EF4-FFF2-40B4-BE49-F238E27FC236}">
                <a16:creationId xmlns="" xmlns:a16="http://schemas.microsoft.com/office/drawing/2014/main" id="{6A8338D7-18C2-57CB-B9EC-251E8356771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="" xmlns:a16="http://schemas.microsoft.com/office/drawing/2014/main" id="{5FC47D1B-1775-3980-D2B7-1DB1F97B41F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/>
          </a:p>
        </p:txBody>
      </p:sp>
      <p:sp>
        <p:nvSpPr>
          <p:cNvPr id="4" name="Symbol zastępczy daty 3">
            <a:extLst>
              <a:ext uri="{FF2B5EF4-FFF2-40B4-BE49-F238E27FC236}">
                <a16:creationId xmlns="" xmlns:a16="http://schemas.microsoft.com/office/drawing/2014/main" id="{2F089E5A-27C6-8FB2-68CF-BCAC14266B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1324DD-F7E4-4B51-BDAF-230628087D23}" type="datetimeFigureOut">
              <a:rPr lang="en-US" smtClean="0"/>
              <a:t>11/26/2025</a:t>
            </a:fld>
            <a:endParaRPr lang="en-US"/>
          </a:p>
        </p:txBody>
      </p:sp>
      <p:sp>
        <p:nvSpPr>
          <p:cNvPr id="5" name="Symbol zastępczy stopki 4">
            <a:extLst>
              <a:ext uri="{FF2B5EF4-FFF2-40B4-BE49-F238E27FC236}">
                <a16:creationId xmlns="" xmlns:a16="http://schemas.microsoft.com/office/drawing/2014/main" id="{1D979BB3-1658-222F-34F4-58A9D9FBEA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="" xmlns:a16="http://schemas.microsoft.com/office/drawing/2014/main" id="{8B605DF7-3549-3D67-986A-7C0AAA9D56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CD8779-A822-48F6-95CD-AD9191F0C5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22572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="" xmlns:a16="http://schemas.microsoft.com/office/drawing/2014/main" id="{A90CBD10-5EF8-00F2-6734-4115DEB295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="" xmlns:a16="http://schemas.microsoft.com/office/drawing/2014/main" id="{35CA485F-707D-8BF3-5DE6-159E39E137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/>
          </a:p>
        </p:txBody>
      </p:sp>
      <p:sp>
        <p:nvSpPr>
          <p:cNvPr id="4" name="Symbol zastępczy daty 3">
            <a:extLst>
              <a:ext uri="{FF2B5EF4-FFF2-40B4-BE49-F238E27FC236}">
                <a16:creationId xmlns="" xmlns:a16="http://schemas.microsoft.com/office/drawing/2014/main" id="{B05F2862-CE86-98A9-D273-7D1DC7B50A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1324DD-F7E4-4B51-BDAF-230628087D23}" type="datetimeFigureOut">
              <a:rPr lang="en-US" smtClean="0"/>
              <a:t>11/26/2025</a:t>
            </a:fld>
            <a:endParaRPr lang="en-US"/>
          </a:p>
        </p:txBody>
      </p:sp>
      <p:sp>
        <p:nvSpPr>
          <p:cNvPr id="5" name="Symbol zastępczy stopki 4">
            <a:extLst>
              <a:ext uri="{FF2B5EF4-FFF2-40B4-BE49-F238E27FC236}">
                <a16:creationId xmlns="" xmlns:a16="http://schemas.microsoft.com/office/drawing/2014/main" id="{458DD7D0-B3BF-03C0-C4FE-679AD308CF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="" xmlns:a16="http://schemas.microsoft.com/office/drawing/2014/main" id="{6758874B-F107-709C-7775-06CC6FAD3F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CD8779-A822-48F6-95CD-AD9191F0C5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25785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="" xmlns:a16="http://schemas.microsoft.com/office/drawing/2014/main" id="{BAADDE6F-5F54-859E-8073-E63A21D4DC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3" name="Symbol zastępczy tekstu 2">
            <a:extLst>
              <a:ext uri="{FF2B5EF4-FFF2-40B4-BE49-F238E27FC236}">
                <a16:creationId xmlns="" xmlns:a16="http://schemas.microsoft.com/office/drawing/2014/main" id="{D983C1C9-046B-5357-46C4-11239A6F09D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="" xmlns:a16="http://schemas.microsoft.com/office/drawing/2014/main" id="{B42FECDF-1AD8-B85D-5DF5-F6E5F6B3AC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1324DD-F7E4-4B51-BDAF-230628087D23}" type="datetimeFigureOut">
              <a:rPr lang="en-US" smtClean="0"/>
              <a:t>11/26/2025</a:t>
            </a:fld>
            <a:endParaRPr lang="en-US"/>
          </a:p>
        </p:txBody>
      </p:sp>
      <p:sp>
        <p:nvSpPr>
          <p:cNvPr id="5" name="Symbol zastępczy stopki 4">
            <a:extLst>
              <a:ext uri="{FF2B5EF4-FFF2-40B4-BE49-F238E27FC236}">
                <a16:creationId xmlns="" xmlns:a16="http://schemas.microsoft.com/office/drawing/2014/main" id="{D22A7E2C-E17B-A893-B048-8329E4B8AA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="" xmlns:a16="http://schemas.microsoft.com/office/drawing/2014/main" id="{7D07C5A3-999E-7C80-C4EB-DB3ECFC0D4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CD8779-A822-48F6-95CD-AD9191F0C5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72510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="" xmlns:a16="http://schemas.microsoft.com/office/drawing/2014/main" id="{006DE981-65C8-9580-425C-5A40482D36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="" xmlns:a16="http://schemas.microsoft.com/office/drawing/2014/main" id="{19B11388-DAAF-7A3F-A682-6329F520009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/>
          </a:p>
        </p:txBody>
      </p:sp>
      <p:sp>
        <p:nvSpPr>
          <p:cNvPr id="4" name="Symbol zastępczy zawartości 3">
            <a:extLst>
              <a:ext uri="{FF2B5EF4-FFF2-40B4-BE49-F238E27FC236}">
                <a16:creationId xmlns="" xmlns:a16="http://schemas.microsoft.com/office/drawing/2014/main" id="{3C1DE0A4-12AF-467F-859E-FB9CBC8BFF4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/>
          </a:p>
        </p:txBody>
      </p:sp>
      <p:sp>
        <p:nvSpPr>
          <p:cNvPr id="5" name="Symbol zastępczy daty 4">
            <a:extLst>
              <a:ext uri="{FF2B5EF4-FFF2-40B4-BE49-F238E27FC236}">
                <a16:creationId xmlns="" xmlns:a16="http://schemas.microsoft.com/office/drawing/2014/main" id="{EE03A961-D6C6-E417-AC53-6FB832C3D1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1324DD-F7E4-4B51-BDAF-230628087D23}" type="datetimeFigureOut">
              <a:rPr lang="en-US" smtClean="0"/>
              <a:t>11/26/2025</a:t>
            </a:fld>
            <a:endParaRPr lang="en-US"/>
          </a:p>
        </p:txBody>
      </p:sp>
      <p:sp>
        <p:nvSpPr>
          <p:cNvPr id="6" name="Symbol zastępczy stopki 5">
            <a:extLst>
              <a:ext uri="{FF2B5EF4-FFF2-40B4-BE49-F238E27FC236}">
                <a16:creationId xmlns="" xmlns:a16="http://schemas.microsoft.com/office/drawing/2014/main" id="{66143754-F092-4672-EC1B-96C48EE41B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="" xmlns:a16="http://schemas.microsoft.com/office/drawing/2014/main" id="{930A4656-A2A5-2CD4-09BF-98929B3355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CD8779-A822-48F6-95CD-AD9191F0C5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11262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="" xmlns:a16="http://schemas.microsoft.com/office/drawing/2014/main" id="{8A3B9BA8-8FB4-AB63-30AE-E439E602EC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3" name="Symbol zastępczy tekstu 2">
            <a:extLst>
              <a:ext uri="{FF2B5EF4-FFF2-40B4-BE49-F238E27FC236}">
                <a16:creationId xmlns="" xmlns:a16="http://schemas.microsoft.com/office/drawing/2014/main" id="{8A86D760-72C3-65B8-78AD-671432FEF9F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="" xmlns:a16="http://schemas.microsoft.com/office/drawing/2014/main" id="{60F8FF32-3EA5-82C7-D0E8-48A67F634DB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/>
          </a:p>
        </p:txBody>
      </p:sp>
      <p:sp>
        <p:nvSpPr>
          <p:cNvPr id="5" name="Symbol zastępczy tekstu 4">
            <a:extLst>
              <a:ext uri="{FF2B5EF4-FFF2-40B4-BE49-F238E27FC236}">
                <a16:creationId xmlns="" xmlns:a16="http://schemas.microsoft.com/office/drawing/2014/main" id="{DBDCD949-D264-AA4C-E427-0920E141AA6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>
            <a:extLst>
              <a:ext uri="{FF2B5EF4-FFF2-40B4-BE49-F238E27FC236}">
                <a16:creationId xmlns="" xmlns:a16="http://schemas.microsoft.com/office/drawing/2014/main" id="{2E62CF10-EB44-856B-FF86-B7FD566F3FC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/>
          </a:p>
        </p:txBody>
      </p:sp>
      <p:sp>
        <p:nvSpPr>
          <p:cNvPr id="7" name="Symbol zastępczy daty 6">
            <a:extLst>
              <a:ext uri="{FF2B5EF4-FFF2-40B4-BE49-F238E27FC236}">
                <a16:creationId xmlns="" xmlns:a16="http://schemas.microsoft.com/office/drawing/2014/main" id="{ACAE624A-FFB3-F7AF-427E-D3EFDBE9DB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1324DD-F7E4-4B51-BDAF-230628087D23}" type="datetimeFigureOut">
              <a:rPr lang="en-US" smtClean="0"/>
              <a:t>11/26/2025</a:t>
            </a:fld>
            <a:endParaRPr lang="en-US"/>
          </a:p>
        </p:txBody>
      </p:sp>
      <p:sp>
        <p:nvSpPr>
          <p:cNvPr id="8" name="Symbol zastępczy stopki 7">
            <a:extLst>
              <a:ext uri="{FF2B5EF4-FFF2-40B4-BE49-F238E27FC236}">
                <a16:creationId xmlns="" xmlns:a16="http://schemas.microsoft.com/office/drawing/2014/main" id="{8C813332-E724-45AC-A280-E93970187F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ymbol zastępczy numeru slajdu 8">
            <a:extLst>
              <a:ext uri="{FF2B5EF4-FFF2-40B4-BE49-F238E27FC236}">
                <a16:creationId xmlns="" xmlns:a16="http://schemas.microsoft.com/office/drawing/2014/main" id="{F0971407-A40C-D83D-79DD-C8D735F341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CD8779-A822-48F6-95CD-AD9191F0C5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16126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="" xmlns:a16="http://schemas.microsoft.com/office/drawing/2014/main" id="{7BF299AD-FBE8-5E73-15B6-57B08E9F9E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3" name="Symbol zastępczy daty 2">
            <a:extLst>
              <a:ext uri="{FF2B5EF4-FFF2-40B4-BE49-F238E27FC236}">
                <a16:creationId xmlns="" xmlns:a16="http://schemas.microsoft.com/office/drawing/2014/main" id="{F7650917-F1DF-EEAC-7A37-6C9849DEF6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1324DD-F7E4-4B51-BDAF-230628087D23}" type="datetimeFigureOut">
              <a:rPr lang="en-US" smtClean="0"/>
              <a:t>11/26/2025</a:t>
            </a:fld>
            <a:endParaRPr lang="en-US"/>
          </a:p>
        </p:txBody>
      </p:sp>
      <p:sp>
        <p:nvSpPr>
          <p:cNvPr id="4" name="Symbol zastępczy stopki 3">
            <a:extLst>
              <a:ext uri="{FF2B5EF4-FFF2-40B4-BE49-F238E27FC236}">
                <a16:creationId xmlns="" xmlns:a16="http://schemas.microsoft.com/office/drawing/2014/main" id="{B6FA8F2B-AC81-634D-EF3E-6112E45853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="" xmlns:a16="http://schemas.microsoft.com/office/drawing/2014/main" id="{10ADAC34-24F5-3D73-0CFD-9151B31F39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CD8779-A822-48F6-95CD-AD9191F0C5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33955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>
            <a:extLst>
              <a:ext uri="{FF2B5EF4-FFF2-40B4-BE49-F238E27FC236}">
                <a16:creationId xmlns="" xmlns:a16="http://schemas.microsoft.com/office/drawing/2014/main" id="{7BF61735-0773-A7C4-DF93-0054D5B17A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1324DD-F7E4-4B51-BDAF-230628087D23}" type="datetimeFigureOut">
              <a:rPr lang="en-US" smtClean="0"/>
              <a:t>11/26/2025</a:t>
            </a:fld>
            <a:endParaRPr lang="en-US"/>
          </a:p>
        </p:txBody>
      </p:sp>
      <p:sp>
        <p:nvSpPr>
          <p:cNvPr id="3" name="Symbol zastępczy stopki 2">
            <a:extLst>
              <a:ext uri="{FF2B5EF4-FFF2-40B4-BE49-F238E27FC236}">
                <a16:creationId xmlns="" xmlns:a16="http://schemas.microsoft.com/office/drawing/2014/main" id="{868614B9-6AA1-A357-30D6-D3BFCE4E0C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="" xmlns:a16="http://schemas.microsoft.com/office/drawing/2014/main" id="{9717B973-9CC0-FD6B-8B08-F1947998EF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CD8779-A822-48F6-95CD-AD9191F0C5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82237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="" xmlns:a16="http://schemas.microsoft.com/office/drawing/2014/main" id="{7BA91AE5-6203-0B8E-D1E3-38D070CFF3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="" xmlns:a16="http://schemas.microsoft.com/office/drawing/2014/main" id="{551DB3B8-5DCE-77E6-3404-94C6505532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/>
          </a:p>
        </p:txBody>
      </p:sp>
      <p:sp>
        <p:nvSpPr>
          <p:cNvPr id="4" name="Symbol zastępczy tekstu 3">
            <a:extLst>
              <a:ext uri="{FF2B5EF4-FFF2-40B4-BE49-F238E27FC236}">
                <a16:creationId xmlns="" xmlns:a16="http://schemas.microsoft.com/office/drawing/2014/main" id="{EB7DE3FB-8766-91A2-6577-5C333DFB156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="" xmlns:a16="http://schemas.microsoft.com/office/drawing/2014/main" id="{87E2E89F-E1D3-6FC4-5DFB-1E6FBFA15C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1324DD-F7E4-4B51-BDAF-230628087D23}" type="datetimeFigureOut">
              <a:rPr lang="en-US" smtClean="0"/>
              <a:t>11/26/2025</a:t>
            </a:fld>
            <a:endParaRPr lang="en-US"/>
          </a:p>
        </p:txBody>
      </p:sp>
      <p:sp>
        <p:nvSpPr>
          <p:cNvPr id="6" name="Symbol zastępczy stopki 5">
            <a:extLst>
              <a:ext uri="{FF2B5EF4-FFF2-40B4-BE49-F238E27FC236}">
                <a16:creationId xmlns="" xmlns:a16="http://schemas.microsoft.com/office/drawing/2014/main" id="{B53BD8F8-0A9B-2E8C-121E-C868946B74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="" xmlns:a16="http://schemas.microsoft.com/office/drawing/2014/main" id="{6D0F9245-B78C-54CB-5F38-6E941A4750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CD8779-A822-48F6-95CD-AD9191F0C5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02236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="" xmlns:a16="http://schemas.microsoft.com/office/drawing/2014/main" id="{6AA94622-2738-82E2-AF77-DFA11C6F78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3" name="Symbol zastępczy obrazu 2">
            <a:extLst>
              <a:ext uri="{FF2B5EF4-FFF2-40B4-BE49-F238E27FC236}">
                <a16:creationId xmlns="" xmlns:a16="http://schemas.microsoft.com/office/drawing/2014/main" id="{6A4059B5-10E1-A123-2154-427E7E8D39A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Symbol zastępczy tekstu 3">
            <a:extLst>
              <a:ext uri="{FF2B5EF4-FFF2-40B4-BE49-F238E27FC236}">
                <a16:creationId xmlns="" xmlns:a16="http://schemas.microsoft.com/office/drawing/2014/main" id="{2BDCEBBC-54DF-35E0-1466-BB892F9069A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="" xmlns:a16="http://schemas.microsoft.com/office/drawing/2014/main" id="{013F6E12-A1E9-911B-B50A-8BD94AB92F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1324DD-F7E4-4B51-BDAF-230628087D23}" type="datetimeFigureOut">
              <a:rPr lang="en-US" smtClean="0"/>
              <a:t>11/26/2025</a:t>
            </a:fld>
            <a:endParaRPr lang="en-US"/>
          </a:p>
        </p:txBody>
      </p:sp>
      <p:sp>
        <p:nvSpPr>
          <p:cNvPr id="6" name="Symbol zastępczy stopki 5">
            <a:extLst>
              <a:ext uri="{FF2B5EF4-FFF2-40B4-BE49-F238E27FC236}">
                <a16:creationId xmlns="" xmlns:a16="http://schemas.microsoft.com/office/drawing/2014/main" id="{70827733-2B69-5D42-F8EE-0B0409EEAF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="" xmlns:a16="http://schemas.microsoft.com/office/drawing/2014/main" id="{1050E476-FE44-FB90-E91B-3CD0EBB186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CD8779-A822-48F6-95CD-AD9191F0C5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1495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>
            <a:extLst>
              <a:ext uri="{FF2B5EF4-FFF2-40B4-BE49-F238E27FC236}">
                <a16:creationId xmlns="" xmlns:a16="http://schemas.microsoft.com/office/drawing/2014/main" id="{F4B76413-03AB-DDBD-6881-BC5A3FC4FF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3" name="Symbol zastępczy tekstu 2">
            <a:extLst>
              <a:ext uri="{FF2B5EF4-FFF2-40B4-BE49-F238E27FC236}">
                <a16:creationId xmlns="" xmlns:a16="http://schemas.microsoft.com/office/drawing/2014/main" id="{AC2F54E3-FE4C-29E6-B142-8044BFF48E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/>
          </a:p>
        </p:txBody>
      </p:sp>
      <p:sp>
        <p:nvSpPr>
          <p:cNvPr id="4" name="Symbol zastępczy daty 3">
            <a:extLst>
              <a:ext uri="{FF2B5EF4-FFF2-40B4-BE49-F238E27FC236}">
                <a16:creationId xmlns="" xmlns:a16="http://schemas.microsoft.com/office/drawing/2014/main" id="{7D40E09B-6F6A-1A8D-3A2C-2221F39153E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1324DD-F7E4-4B51-BDAF-230628087D23}" type="datetimeFigureOut">
              <a:rPr lang="en-US" smtClean="0"/>
              <a:t>11/26/2025</a:t>
            </a:fld>
            <a:endParaRPr lang="en-US"/>
          </a:p>
        </p:txBody>
      </p:sp>
      <p:sp>
        <p:nvSpPr>
          <p:cNvPr id="5" name="Symbol zastępczy stopki 4">
            <a:extLst>
              <a:ext uri="{FF2B5EF4-FFF2-40B4-BE49-F238E27FC236}">
                <a16:creationId xmlns="" xmlns:a16="http://schemas.microsoft.com/office/drawing/2014/main" id="{0D2FBF5D-60DA-A250-46A6-B3E19C2FE63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="" xmlns:a16="http://schemas.microsoft.com/office/drawing/2014/main" id="{1194A20E-F2AB-4B34-0C6A-9766040A42A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CD8779-A822-48F6-95CD-AD9191F0C5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19867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="" xmlns:a16="http://schemas.microsoft.com/office/drawing/2014/main" id="{5A0465EB-8DAB-ADC6-C7A7-BBB8720494B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003465"/>
            <a:ext cx="9144000" cy="1724045"/>
          </a:xfrm>
          <a:solidFill>
            <a:schemeClr val="accent2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pl-PL" sz="3600" b="1" dirty="0">
                <a:solidFill>
                  <a:schemeClr val="accent5">
                    <a:lumMod val="50000"/>
                  </a:schemeClr>
                </a:solidFill>
              </a:rPr>
              <a:t>Projektowanie urządzeń do usuwania dymu </a:t>
            </a:r>
            <a:br>
              <a:rPr lang="pl-PL" sz="3600" b="1" dirty="0">
                <a:solidFill>
                  <a:schemeClr val="accent5">
                    <a:lumMod val="50000"/>
                  </a:schemeClr>
                </a:solidFill>
              </a:rPr>
            </a:br>
            <a:r>
              <a:rPr lang="pl-PL" sz="3600" b="1" dirty="0">
                <a:solidFill>
                  <a:schemeClr val="accent5">
                    <a:lumMod val="50000"/>
                  </a:schemeClr>
                </a:solidFill>
              </a:rPr>
              <a:t>i ciepła według wymagań </a:t>
            </a:r>
            <a:r>
              <a:rPr lang="pl-PL" sz="3600" b="1" dirty="0">
                <a:solidFill>
                  <a:srgbClr val="FF0000"/>
                </a:solidFill>
              </a:rPr>
              <a:t>starej</a:t>
            </a:r>
            <a:r>
              <a:rPr lang="pl-PL" sz="3600" b="1" dirty="0">
                <a:solidFill>
                  <a:schemeClr val="accent5">
                    <a:lumMod val="50000"/>
                  </a:schemeClr>
                </a:solidFill>
              </a:rPr>
              <a:t> i </a:t>
            </a:r>
            <a:r>
              <a:rPr lang="pl-PL" sz="3600" b="1" dirty="0">
                <a:solidFill>
                  <a:srgbClr val="FF0000"/>
                </a:solidFill>
              </a:rPr>
              <a:t>nowej</a:t>
            </a:r>
            <a:r>
              <a:rPr lang="pl-PL" sz="3600" b="1" dirty="0">
                <a:solidFill>
                  <a:schemeClr val="accent5">
                    <a:lumMod val="50000"/>
                  </a:schemeClr>
                </a:solidFill>
              </a:rPr>
              <a:t> wersji normy PN-B-02877-4 </a:t>
            </a:r>
            <a:endParaRPr lang="en-US" sz="3600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3" name="Podtytuł 2">
            <a:extLst>
              <a:ext uri="{FF2B5EF4-FFF2-40B4-BE49-F238E27FC236}">
                <a16:creationId xmlns="" xmlns:a16="http://schemas.microsoft.com/office/drawing/2014/main" id="{D06C170F-328F-6243-488D-75240B26A7B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192981" y="4130490"/>
            <a:ext cx="4269180" cy="1118404"/>
          </a:xfrm>
        </p:spPr>
        <p:txBody>
          <a:bodyPr>
            <a:normAutofit fontScale="77500" lnSpcReduction="20000"/>
          </a:bodyPr>
          <a:lstStyle/>
          <a:p>
            <a:pPr algn="l">
              <a:spcBef>
                <a:spcPts val="0"/>
              </a:spcBef>
            </a:pPr>
            <a:r>
              <a:rPr lang="pl-PL" sz="2800" b="1" dirty="0"/>
              <a:t>Prowadzący: Paweł Chudecki</a:t>
            </a: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pl-PL" sz="2600" dirty="0"/>
              <a:t>Rzeczoznawca ds. zabezpieczeń</a:t>
            </a: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pl-PL" sz="2600" dirty="0"/>
              <a:t>Przeciwpożarowych, nr </a:t>
            </a:r>
            <a:r>
              <a:rPr lang="pl-PL" sz="2600" dirty="0" err="1"/>
              <a:t>upr</a:t>
            </a:r>
            <a:r>
              <a:rPr lang="pl-PL" sz="2600" dirty="0"/>
              <a:t>. 660/2017</a:t>
            </a: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pl-PL" sz="2600" dirty="0"/>
              <a:t>tel. </a:t>
            </a:r>
            <a:r>
              <a:rPr lang="pl-PL" sz="2600" b="1" dirty="0"/>
              <a:t>733 633 152 </a:t>
            </a:r>
            <a:endParaRPr lang="en-US" sz="2600" b="1" dirty="0"/>
          </a:p>
        </p:txBody>
      </p:sp>
      <p:sp>
        <p:nvSpPr>
          <p:cNvPr id="5" name="Podtytuł 2">
            <a:extLst>
              <a:ext uri="{FF2B5EF4-FFF2-40B4-BE49-F238E27FC236}">
                <a16:creationId xmlns="" xmlns:a16="http://schemas.microsoft.com/office/drawing/2014/main" id="{4692BAE9-E502-5623-9BD3-B8992EA8B316}"/>
              </a:ext>
            </a:extLst>
          </p:cNvPr>
          <p:cNvSpPr txBox="1">
            <a:spLocks/>
          </p:cNvSpPr>
          <p:nvPr/>
        </p:nvSpPr>
        <p:spPr>
          <a:xfrm>
            <a:off x="1451958" y="5632790"/>
            <a:ext cx="4398584" cy="44348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pl-PL" dirty="0"/>
              <a:t>Białystok, 27 listopad 2025 roku.</a:t>
            </a:r>
            <a:endParaRPr lang="en-US" dirty="0"/>
          </a:p>
        </p:txBody>
      </p:sp>
      <p:pic>
        <p:nvPicPr>
          <p:cNvPr id="6" name="Grafika 5" descr="Twarz z okularami przeciwsłonecznymi bez wypełnienia">
            <a:extLst>
              <a:ext uri="{FF2B5EF4-FFF2-40B4-BE49-F238E27FC236}">
                <a16:creationId xmlns="" xmlns:a16="http://schemas.microsoft.com/office/drawing/2014/main" id="{9C5A0835-A5D7-1829-BA44-F8E1636AEE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=""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021701" y="4862104"/>
            <a:ext cx="305870" cy="3058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435480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5F10898B-132C-23E9-9658-BEC08D5030E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a 1">
            <a:extLst>
              <a:ext uri="{FF2B5EF4-FFF2-40B4-BE49-F238E27FC236}">
                <a16:creationId xmlns="" xmlns:a16="http://schemas.microsoft.com/office/drawing/2014/main" id="{CE6E8540-B1EE-6060-E7BB-C1A32A1755C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1632891"/>
              </p:ext>
            </p:extLst>
          </p:nvPr>
        </p:nvGraphicFramePr>
        <p:xfrm>
          <a:off x="452967" y="355601"/>
          <a:ext cx="11286066" cy="6143619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643033">
                  <a:extLst>
                    <a:ext uri="{9D8B030D-6E8A-4147-A177-3AD203B41FA5}">
                      <a16:colId xmlns="" xmlns:a16="http://schemas.microsoft.com/office/drawing/2014/main" val="1036634356"/>
                    </a:ext>
                  </a:extLst>
                </a:gridCol>
                <a:gridCol w="5643033">
                  <a:extLst>
                    <a:ext uri="{9D8B030D-6E8A-4147-A177-3AD203B41FA5}">
                      <a16:colId xmlns="" xmlns:a16="http://schemas.microsoft.com/office/drawing/2014/main" val="4032074707"/>
                    </a:ext>
                  </a:extLst>
                </a:gridCol>
              </a:tblGrid>
              <a:tr h="473799">
                <a:tc>
                  <a:txBody>
                    <a:bodyPr/>
                    <a:lstStyle/>
                    <a:p>
                      <a:pPr algn="ctr"/>
                      <a:r>
                        <a:rPr lang="pl-PL" sz="2400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PN-B-02877-4:2001 (</a:t>
                      </a:r>
                      <a:r>
                        <a:rPr lang="pl-PL" sz="2400" b="1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</a:rPr>
                        <a:t>STARA NORMA</a:t>
                      </a:r>
                      <a:r>
                        <a:rPr lang="pl-PL" sz="2400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)</a:t>
                      </a:r>
                      <a:endParaRPr lang="en-US" sz="24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400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PN-B-02877-4:2025-07 (</a:t>
                      </a:r>
                      <a:r>
                        <a:rPr lang="pl-PL" sz="2400" b="1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</a:rPr>
                        <a:t>NOWA NORMA</a:t>
                      </a:r>
                      <a:r>
                        <a:rPr lang="pl-PL" sz="2400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)</a:t>
                      </a:r>
                      <a:endParaRPr lang="en-US" sz="2400" dirty="0"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764245761"/>
                  </a:ext>
                </a:extLst>
              </a:tr>
              <a:tr h="457740">
                <a:tc gridSpan="2">
                  <a:txBody>
                    <a:bodyPr/>
                    <a:lstStyle/>
                    <a:p>
                      <a:pPr algn="ctr"/>
                      <a:r>
                        <a:rPr lang="pl-PL" sz="2400" i="1" u="sng" dirty="0"/>
                        <a:t>ZAKRES STOSOWANIA</a:t>
                      </a:r>
                      <a:endParaRPr lang="en-US" sz="2400" i="1" u="sng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684833871"/>
                  </a:ext>
                </a:extLst>
              </a:tr>
              <a:tr h="5121751">
                <a:tc>
                  <a:txBody>
                    <a:bodyPr/>
                    <a:lstStyle/>
                    <a:p>
                      <a:pPr marL="271463" indent="-271463" algn="just">
                        <a:buFont typeface="Calibri" panose="020F0502020204030204" pitchFamily="34" charset="0"/>
                        <a:buChar char="−"/>
                      </a:pPr>
                      <a:r>
                        <a:rPr lang="pl-PL" sz="2400" b="0" dirty="0"/>
                        <a:t>instalacje grawitacyjnego usuwania dymu i ciepła z poziomych dróg ewakuacyjnych  (</a:t>
                      </a:r>
                      <a:r>
                        <a:rPr lang="pl-PL" sz="2400" b="1" dirty="0"/>
                        <a:t>korytarze, przestrzeń ruchu oddzielona </a:t>
                      </a:r>
                      <a:r>
                        <a:rPr lang="pl-PL" sz="2400" b="0" dirty="0"/>
                        <a:t>od pomieszczeń przegrodami o wymaganej klasie odporności ogniowej), których sufit stanowi dach budynku,</a:t>
                      </a:r>
                    </a:p>
                    <a:p>
                      <a:pPr marL="0" indent="0" algn="just">
                        <a:buFont typeface="Calibri" panose="020F0502020204030204" pitchFamily="34" charset="0"/>
                        <a:buNone/>
                      </a:pPr>
                      <a:endParaRPr lang="pl-PL" sz="2400" b="0" dirty="0"/>
                    </a:p>
                    <a:p>
                      <a:pPr marL="271463" indent="-271463" algn="just">
                        <a:buFont typeface="Calibri" panose="020F0502020204030204" pitchFamily="34" charset="0"/>
                        <a:buChar char="−"/>
                      </a:pPr>
                      <a:r>
                        <a:rPr lang="pl-PL" sz="2400" b="0" dirty="0"/>
                        <a:t>poziome drogi ewakuacyjne (</a:t>
                      </a:r>
                      <a:r>
                        <a:rPr lang="pl-PL" sz="2400" b="1" dirty="0"/>
                        <a:t>pasaże, przestrzeń ruchu</a:t>
                      </a:r>
                      <a:r>
                        <a:rPr lang="pl-PL" sz="2400" b="1" dirty="0" smtClean="0"/>
                        <a:t>, </a:t>
                      </a:r>
                      <a:r>
                        <a:rPr lang="pl-PL" sz="2400" b="1" dirty="0"/>
                        <a:t>nie </a:t>
                      </a:r>
                      <a:r>
                        <a:rPr lang="pl-PL" sz="2400" b="1" dirty="0" smtClean="0"/>
                        <a:t>oddzielone </a:t>
                      </a:r>
                      <a:r>
                        <a:rPr lang="pl-PL" sz="2400" b="0" dirty="0"/>
                        <a:t>od przylegających pomieszczeń przegrodami o wymaganej klasie odporności ogniowej), których sufit stanowi dach budynku,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71463" marR="0" lvl="0" indent="-271463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Calibri" panose="020F0502020204030204" pitchFamily="34" charset="0"/>
                        <a:buChar char="−"/>
                        <a:tabLst/>
                        <a:defRPr/>
                      </a:pPr>
                      <a:r>
                        <a:rPr lang="pl-PL" sz="2400" b="0" dirty="0"/>
                        <a:t>systemy grawitacyjnego odprowadzania dymu i ciepła poziomych dróg ewakuacyjnych  (</a:t>
                      </a:r>
                      <a:r>
                        <a:rPr lang="pl-PL" sz="2400" b="1" dirty="0"/>
                        <a:t>korytarze, przestrzeń ruchu oddzielona </a:t>
                      </a:r>
                      <a:r>
                        <a:rPr lang="pl-PL" sz="2400" b="0" dirty="0"/>
                        <a:t>od pomieszczeń przegrodami o wymaganej klasie odporności ogniowej), których sufit stanowi dach budynku,</a:t>
                      </a:r>
                    </a:p>
                    <a:p>
                      <a:pPr marL="271463" marR="0" lvl="0" indent="-271463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Calibri" panose="020F0502020204030204" pitchFamily="34" charset="0"/>
                        <a:buChar char="−"/>
                        <a:tabLst/>
                        <a:defRPr/>
                      </a:pPr>
                      <a:r>
                        <a:rPr lang="pl-PL" sz="2400" b="1" dirty="0">
                          <a:solidFill>
                            <a:srgbClr val="00B050"/>
                          </a:solidFill>
                        </a:rPr>
                        <a:t>zakres normy nie dotyczy systemów </a:t>
                      </a:r>
                      <a:br>
                        <a:rPr lang="pl-PL" sz="2400" b="1" dirty="0">
                          <a:solidFill>
                            <a:srgbClr val="00B050"/>
                          </a:solidFill>
                        </a:rPr>
                      </a:br>
                      <a:r>
                        <a:rPr lang="pl-PL" sz="2400" b="1" dirty="0">
                          <a:solidFill>
                            <a:srgbClr val="00B050"/>
                          </a:solidFill>
                        </a:rPr>
                        <a:t>do grawitacyjnego odprowadzania dymu i ciepła z omawianej </a:t>
                      </a:r>
                      <a:r>
                        <a:rPr lang="pl-PL" sz="2400" b="1" dirty="0" smtClean="0">
                          <a:solidFill>
                            <a:srgbClr val="00B050"/>
                          </a:solidFill>
                        </a:rPr>
                        <a:t>przestrzeni (pasaże)</a:t>
                      </a:r>
                      <a:r>
                        <a:rPr lang="pl-PL" sz="2400" b="0" dirty="0" smtClean="0"/>
                        <a:t>,</a:t>
                      </a:r>
                      <a:endParaRPr lang="pl-PL" sz="2400" b="0" dirty="0"/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Calibri" panose="020F0502020204030204" pitchFamily="34" charset="0"/>
                        <a:buNone/>
                        <a:tabLst/>
                        <a:defRPr/>
                      </a:pPr>
                      <a:endParaRPr lang="pl-PL" sz="2400" b="0" dirty="0"/>
                    </a:p>
                    <a:p>
                      <a:pPr marL="271463" marR="0" lvl="0" indent="-271463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Calibri" panose="020F0502020204030204" pitchFamily="34" charset="0"/>
                        <a:buChar char="−"/>
                        <a:tabLst/>
                        <a:defRPr/>
                      </a:pPr>
                      <a:endParaRPr lang="pl-PL" sz="2400" b="0" dirty="0"/>
                    </a:p>
                    <a:p>
                      <a:pPr algn="just"/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1313346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0678144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5CA97013-B19B-BFFE-96D8-5EF43CD3C88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a 1">
            <a:extLst>
              <a:ext uri="{FF2B5EF4-FFF2-40B4-BE49-F238E27FC236}">
                <a16:creationId xmlns="" xmlns:a16="http://schemas.microsoft.com/office/drawing/2014/main" id="{FB01AFB3-983C-E061-FDF9-F81BF432E66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8843902"/>
              </p:ext>
            </p:extLst>
          </p:nvPr>
        </p:nvGraphicFramePr>
        <p:xfrm>
          <a:off x="452967" y="355601"/>
          <a:ext cx="11286066" cy="605329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643033">
                  <a:extLst>
                    <a:ext uri="{9D8B030D-6E8A-4147-A177-3AD203B41FA5}">
                      <a16:colId xmlns="" xmlns:a16="http://schemas.microsoft.com/office/drawing/2014/main" val="1036634356"/>
                    </a:ext>
                  </a:extLst>
                </a:gridCol>
                <a:gridCol w="5643033">
                  <a:extLst>
                    <a:ext uri="{9D8B030D-6E8A-4147-A177-3AD203B41FA5}">
                      <a16:colId xmlns="" xmlns:a16="http://schemas.microsoft.com/office/drawing/2014/main" val="4032074707"/>
                    </a:ext>
                  </a:extLst>
                </a:gridCol>
              </a:tblGrid>
              <a:tr h="473799">
                <a:tc>
                  <a:txBody>
                    <a:bodyPr/>
                    <a:lstStyle/>
                    <a:p>
                      <a:pPr algn="ctr"/>
                      <a:r>
                        <a:rPr lang="pl-PL" sz="2400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PN-B-02877-4:2001 (</a:t>
                      </a:r>
                      <a:r>
                        <a:rPr lang="pl-PL" sz="2400" b="1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</a:rPr>
                        <a:t>STARA NORMA</a:t>
                      </a:r>
                      <a:r>
                        <a:rPr lang="pl-PL" sz="2400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)</a:t>
                      </a:r>
                      <a:endParaRPr lang="en-US" sz="24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400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PN-B-02877-4:2025-07 (</a:t>
                      </a:r>
                      <a:r>
                        <a:rPr lang="pl-PL" sz="2400" b="1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</a:rPr>
                        <a:t>NOWA NORMA</a:t>
                      </a:r>
                      <a:r>
                        <a:rPr lang="pl-PL" sz="2400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)</a:t>
                      </a:r>
                      <a:endParaRPr lang="en-US" sz="2400" dirty="0"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764245761"/>
                  </a:ext>
                </a:extLst>
              </a:tr>
              <a:tr h="457740">
                <a:tc gridSpan="2">
                  <a:txBody>
                    <a:bodyPr/>
                    <a:lstStyle/>
                    <a:p>
                      <a:pPr algn="ctr"/>
                      <a:r>
                        <a:rPr lang="pl-PL" sz="2400" i="1" u="sng" dirty="0"/>
                        <a:t>ZAKRES STOSOWANIA</a:t>
                      </a:r>
                      <a:endParaRPr lang="en-US" sz="2400" i="1" u="sng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684833871"/>
                  </a:ext>
                </a:extLst>
              </a:tr>
              <a:tr h="5121751">
                <a:tc>
                  <a:txBody>
                    <a:bodyPr/>
                    <a:lstStyle/>
                    <a:p>
                      <a:pPr marL="271463" indent="-271463" algn="just">
                        <a:buFont typeface="Calibri" panose="020F0502020204030204" pitchFamily="34" charset="0"/>
                        <a:buChar char="−"/>
                      </a:pPr>
                      <a:r>
                        <a:rPr lang="pl-PL" sz="2400" b="1" dirty="0"/>
                        <a:t>szyby dźwigów</a:t>
                      </a:r>
                      <a:r>
                        <a:rPr lang="pl-PL" sz="2400" b="0" dirty="0"/>
                        <a:t> bez ograniczenia ich wysokości,</a:t>
                      </a:r>
                    </a:p>
                    <a:p>
                      <a:pPr marL="271463" indent="-271463" algn="just">
                        <a:buFont typeface="Calibri" panose="020F0502020204030204" pitchFamily="34" charset="0"/>
                        <a:buChar char="−"/>
                      </a:pPr>
                      <a:r>
                        <a:rPr lang="pl-PL" sz="2400" b="0" dirty="0"/>
                        <a:t>sale zbiorowego użytku (</a:t>
                      </a:r>
                      <a:r>
                        <a:rPr lang="pl-PL" sz="2400" b="1" dirty="0"/>
                        <a:t>teatralne, widowiskowe, aule, restauracje, hale sportowe), sceny teatralne</a:t>
                      </a:r>
                      <a:r>
                        <a:rPr lang="pl-PL" sz="2400" b="0" dirty="0"/>
                        <a:t>, których sufit stanowi dach budynku,</a:t>
                      </a:r>
                    </a:p>
                    <a:p>
                      <a:pPr marL="271463" indent="-271463" algn="just">
                        <a:buFont typeface="Calibri" panose="020F0502020204030204" pitchFamily="34" charset="0"/>
                        <a:buChar char="−"/>
                      </a:pPr>
                      <a:r>
                        <a:rPr lang="pl-PL" sz="2400" b="1" dirty="0"/>
                        <a:t>magazyny wysokiego składowania</a:t>
                      </a:r>
                      <a:r>
                        <a:rPr lang="pl-PL" sz="2400" b="0" dirty="0"/>
                        <a:t>, których sufit stanowi dach budynku,</a:t>
                      </a:r>
                    </a:p>
                    <a:p>
                      <a:pPr marL="0" indent="0" algn="just">
                        <a:buFont typeface="Calibri" panose="020F0502020204030204" pitchFamily="34" charset="0"/>
                        <a:buNone/>
                      </a:pPr>
                      <a:endParaRPr lang="pl-PL" sz="2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71463" marR="0" lvl="0" indent="-271463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Calibri" panose="020F0502020204030204" pitchFamily="34" charset="0"/>
                        <a:buChar char="−"/>
                        <a:tabLst/>
                        <a:defRPr/>
                      </a:pPr>
                      <a:r>
                        <a:rPr lang="pl-PL" sz="2400" b="1" dirty="0"/>
                        <a:t>szyby dźwigów </a:t>
                      </a:r>
                      <a:r>
                        <a:rPr lang="pl-PL" sz="2400" b="0" dirty="0"/>
                        <a:t>bez ograniczenia ich wysokości,</a:t>
                      </a:r>
                    </a:p>
                    <a:p>
                      <a:pPr marL="271463" marR="0" lvl="0" indent="-271463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Calibri" panose="020F0502020204030204" pitchFamily="34" charset="0"/>
                        <a:buChar char="−"/>
                        <a:tabLst/>
                        <a:defRPr/>
                      </a:pPr>
                      <a:r>
                        <a:rPr lang="pl-PL" sz="2400" b="1" i="0" dirty="0">
                          <a:solidFill>
                            <a:srgbClr val="00B050"/>
                          </a:solidFill>
                        </a:rPr>
                        <a:t>zakres normy nie dotyczy systemów do grawitacyjnego odprowadzania dymu </a:t>
                      </a:r>
                      <a:br>
                        <a:rPr lang="pl-PL" sz="2400" b="1" i="0" dirty="0">
                          <a:solidFill>
                            <a:srgbClr val="00B050"/>
                          </a:solidFill>
                        </a:rPr>
                      </a:br>
                      <a:r>
                        <a:rPr lang="pl-PL" sz="2400" b="1" i="0" dirty="0">
                          <a:solidFill>
                            <a:srgbClr val="00B050"/>
                          </a:solidFill>
                        </a:rPr>
                        <a:t>i ciepła z omawianych przestrzeni</a:t>
                      </a:r>
                      <a:r>
                        <a:rPr lang="pl-PL" sz="2400" b="0" dirty="0"/>
                        <a:t>,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Calibri" panose="020F0502020204030204" pitchFamily="34" charset="0"/>
                        <a:buNone/>
                        <a:tabLst/>
                        <a:defRPr/>
                      </a:pPr>
                      <a:endParaRPr lang="pl-PL" sz="2400" b="0" dirty="0"/>
                    </a:p>
                    <a:p>
                      <a:pPr marL="271463" marR="0" lvl="0" indent="-271463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Calibri" panose="020F0502020204030204" pitchFamily="34" charset="0"/>
                        <a:buChar char="−"/>
                        <a:tabLst/>
                        <a:defRPr/>
                      </a:pPr>
                      <a:r>
                        <a:rPr lang="pl-PL" sz="2400" b="0" dirty="0"/>
                        <a:t>dotyczy </a:t>
                      </a:r>
                      <a:r>
                        <a:rPr lang="pl-PL" sz="2400" b="1" dirty="0"/>
                        <a:t>pomieszczeń produkcyjnych </a:t>
                      </a:r>
                      <a:br>
                        <a:rPr lang="pl-PL" sz="2400" b="1" dirty="0"/>
                      </a:br>
                      <a:r>
                        <a:rPr lang="pl-PL" sz="2400" b="1" dirty="0"/>
                        <a:t>i magazynowych</a:t>
                      </a:r>
                      <a:r>
                        <a:rPr lang="pl-PL" sz="2400" b="0" dirty="0"/>
                        <a:t>, w których  zlokalizowano </a:t>
                      </a:r>
                      <a:r>
                        <a:rPr lang="pl-PL" sz="2400" b="1" dirty="0">
                          <a:solidFill>
                            <a:srgbClr val="00B050"/>
                          </a:solidFill>
                        </a:rPr>
                        <a:t>strefę dymową o wysokości od 3,0 m do 15,0 m</a:t>
                      </a:r>
                      <a:r>
                        <a:rPr lang="pl-PL" sz="2400" b="0" dirty="0"/>
                        <a:t>,</a:t>
                      </a:r>
                    </a:p>
                    <a:p>
                      <a:pPr marL="271463" marR="0" lvl="0" indent="-271463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Calibri" panose="020F0502020204030204" pitchFamily="34" charset="0"/>
                        <a:buChar char="−"/>
                        <a:tabLst/>
                        <a:defRPr/>
                      </a:pPr>
                      <a:endParaRPr lang="pl-PL" sz="2400" b="0" dirty="0"/>
                    </a:p>
                    <a:p>
                      <a:pPr algn="just"/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1313346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4227813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6089FCA1-9999-EEB1-39E7-C3A7736515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a 1">
            <a:extLst>
              <a:ext uri="{FF2B5EF4-FFF2-40B4-BE49-F238E27FC236}">
                <a16:creationId xmlns="" xmlns:a16="http://schemas.microsoft.com/office/drawing/2014/main" id="{BF41135E-938D-30F3-7CF6-D0B57DE6D6C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14937362"/>
              </p:ext>
            </p:extLst>
          </p:nvPr>
        </p:nvGraphicFramePr>
        <p:xfrm>
          <a:off x="452967" y="355601"/>
          <a:ext cx="11286066" cy="607819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643033">
                  <a:extLst>
                    <a:ext uri="{9D8B030D-6E8A-4147-A177-3AD203B41FA5}">
                      <a16:colId xmlns="" xmlns:a16="http://schemas.microsoft.com/office/drawing/2014/main" val="1036634356"/>
                    </a:ext>
                  </a:extLst>
                </a:gridCol>
                <a:gridCol w="5643033">
                  <a:extLst>
                    <a:ext uri="{9D8B030D-6E8A-4147-A177-3AD203B41FA5}">
                      <a16:colId xmlns="" xmlns:a16="http://schemas.microsoft.com/office/drawing/2014/main" val="4032074707"/>
                    </a:ext>
                  </a:extLst>
                </a:gridCol>
              </a:tblGrid>
              <a:tr h="443853">
                <a:tc>
                  <a:txBody>
                    <a:bodyPr/>
                    <a:lstStyle/>
                    <a:p>
                      <a:pPr algn="ctr"/>
                      <a:r>
                        <a:rPr lang="pl-PL" sz="2400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PN-B-02877-4:2001 (</a:t>
                      </a:r>
                      <a:r>
                        <a:rPr lang="pl-PL" sz="2400" b="1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</a:rPr>
                        <a:t>STARA NORMA</a:t>
                      </a:r>
                      <a:r>
                        <a:rPr lang="pl-PL" sz="2400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)</a:t>
                      </a:r>
                      <a:endParaRPr lang="en-US" sz="24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400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PN-B-02877-4:2025-07 (</a:t>
                      </a:r>
                      <a:r>
                        <a:rPr lang="pl-PL" sz="2400" b="1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</a:rPr>
                        <a:t>NOWA NORMA</a:t>
                      </a:r>
                      <a:r>
                        <a:rPr lang="pl-PL" sz="2400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)</a:t>
                      </a:r>
                      <a:endParaRPr lang="en-US" sz="2400" dirty="0"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764245761"/>
                  </a:ext>
                </a:extLst>
              </a:tr>
              <a:tr h="770945">
                <a:tc gridSpan="2">
                  <a:txBody>
                    <a:bodyPr/>
                    <a:lstStyle/>
                    <a:p>
                      <a:pPr algn="ctr"/>
                      <a:r>
                        <a:rPr lang="pl-PL" sz="2400" i="1" u="sng" dirty="0"/>
                        <a:t>Obliczanie powierzchni czynnej klap dymowych w strefach dymowych </a:t>
                      </a:r>
                    </a:p>
                    <a:p>
                      <a:pPr algn="ctr"/>
                      <a:r>
                        <a:rPr lang="pl-PL" sz="2400" i="1" u="sng" dirty="0" err="1"/>
                        <a:t>produkcyjno</a:t>
                      </a:r>
                      <a:r>
                        <a:rPr lang="pl-PL" sz="2400" i="1" u="sng" dirty="0"/>
                        <a:t> - magazynowych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684833871"/>
                  </a:ext>
                </a:extLst>
              </a:tr>
              <a:tr h="4798033">
                <a:tc>
                  <a:txBody>
                    <a:bodyPr/>
                    <a:lstStyle/>
                    <a:p>
                      <a:pPr marL="271463" indent="-271463" algn="just">
                        <a:buFont typeface="Calibri" panose="020F0502020204030204" pitchFamily="34" charset="0"/>
                        <a:buChar char="−"/>
                      </a:pPr>
                      <a:r>
                        <a:rPr lang="pl-PL" sz="2400" b="1" dirty="0"/>
                        <a:t>wysokość warstwy wolnej od dymu </a:t>
                      </a:r>
                      <a:r>
                        <a:rPr lang="pl-PL" sz="2400" b="0" dirty="0"/>
                        <a:t>nie </a:t>
                      </a:r>
                      <a:r>
                        <a:rPr lang="pl-PL" sz="2400" b="0" dirty="0" smtClean="0"/>
                        <a:t>może być mniejsza </a:t>
                      </a:r>
                      <a:r>
                        <a:rPr lang="pl-PL" sz="2400" b="0" dirty="0"/>
                        <a:t>niż 2,5 m, </a:t>
                      </a:r>
                      <a:r>
                        <a:rPr lang="pl-PL" sz="2400" b="0" dirty="0" smtClean="0"/>
                        <a:t>musi być ona zawarta </a:t>
                      </a:r>
                      <a:r>
                        <a:rPr lang="pl-PL" sz="2400" b="0" dirty="0"/>
                        <a:t>w granicach od 0,5 do 0,9 wysokości pomieszczenia,</a:t>
                      </a:r>
                    </a:p>
                    <a:p>
                      <a:pPr marL="0" indent="0" algn="just">
                        <a:buFont typeface="Calibri" panose="020F0502020204030204" pitchFamily="34" charset="0"/>
                        <a:buNone/>
                      </a:pPr>
                      <a:endParaRPr lang="pl-PL" sz="2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71463" marR="0" lvl="0" indent="-271463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Calibri" panose="020F0502020204030204" pitchFamily="34" charset="0"/>
                        <a:buChar char="−"/>
                        <a:tabLst/>
                        <a:defRPr/>
                      </a:pPr>
                      <a:r>
                        <a:rPr lang="pl-PL" sz="2400" b="1" dirty="0"/>
                        <a:t>wysokość warstwy wolnej od dymu </a:t>
                      </a:r>
                      <a:r>
                        <a:rPr lang="pl-PL" sz="2400" b="0" dirty="0"/>
                        <a:t>nie mniejsza niż 2,5 m, </a:t>
                      </a:r>
                      <a:r>
                        <a:rPr lang="pl-PL" sz="2400" b="1" dirty="0">
                          <a:solidFill>
                            <a:srgbClr val="00B050"/>
                          </a:solidFill>
                        </a:rPr>
                        <a:t>ponadto nie może być ona mniejsza niż maksymalna wysokość składowania materiałów palnych (gdy jest chroniona SUG wodnymi) lub nie może być ona mniejsza niż maksymalna wysokość składowania materiałów palnych zwiększona o 0,5 m (gdy nie jest chroniona SUG wodnymi)</a:t>
                      </a:r>
                      <a:r>
                        <a:rPr lang="pl-PL" sz="2400" b="0" dirty="0"/>
                        <a:t>,</a:t>
                      </a:r>
                    </a:p>
                    <a:p>
                      <a:pPr algn="just"/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1313346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5422004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E8C770C9-8D62-E7B8-94E3-1B02D33DA8D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a 1">
            <a:extLst>
              <a:ext uri="{FF2B5EF4-FFF2-40B4-BE49-F238E27FC236}">
                <a16:creationId xmlns="" xmlns:a16="http://schemas.microsoft.com/office/drawing/2014/main" id="{A3F72FDC-FD65-CBA4-8916-5EE2A7AD679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51309483"/>
              </p:ext>
            </p:extLst>
          </p:nvPr>
        </p:nvGraphicFramePr>
        <p:xfrm>
          <a:off x="452967" y="355601"/>
          <a:ext cx="11286066" cy="607819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643033">
                  <a:extLst>
                    <a:ext uri="{9D8B030D-6E8A-4147-A177-3AD203B41FA5}">
                      <a16:colId xmlns="" xmlns:a16="http://schemas.microsoft.com/office/drawing/2014/main" val="1036634356"/>
                    </a:ext>
                  </a:extLst>
                </a:gridCol>
                <a:gridCol w="5643033">
                  <a:extLst>
                    <a:ext uri="{9D8B030D-6E8A-4147-A177-3AD203B41FA5}">
                      <a16:colId xmlns="" xmlns:a16="http://schemas.microsoft.com/office/drawing/2014/main" val="4032074707"/>
                    </a:ext>
                  </a:extLst>
                </a:gridCol>
              </a:tblGrid>
              <a:tr h="443853">
                <a:tc>
                  <a:txBody>
                    <a:bodyPr/>
                    <a:lstStyle/>
                    <a:p>
                      <a:pPr algn="ctr"/>
                      <a:r>
                        <a:rPr lang="pl-PL" sz="2400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PN-B-02877-4:2001 (</a:t>
                      </a:r>
                      <a:r>
                        <a:rPr lang="pl-PL" sz="2400" b="1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</a:rPr>
                        <a:t>STARA NORMA</a:t>
                      </a:r>
                      <a:r>
                        <a:rPr lang="pl-PL" sz="2400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)</a:t>
                      </a:r>
                      <a:endParaRPr lang="en-US" sz="24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400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PN-B-02877-4:2025-07 (</a:t>
                      </a:r>
                      <a:r>
                        <a:rPr lang="pl-PL" sz="2400" b="1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</a:rPr>
                        <a:t>NOWA NORMA</a:t>
                      </a:r>
                      <a:r>
                        <a:rPr lang="pl-PL" sz="2400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)</a:t>
                      </a:r>
                      <a:endParaRPr lang="en-US" sz="2400" dirty="0"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764245761"/>
                  </a:ext>
                </a:extLst>
              </a:tr>
              <a:tr h="770945">
                <a:tc gridSpan="2">
                  <a:txBody>
                    <a:bodyPr/>
                    <a:lstStyle/>
                    <a:p>
                      <a:pPr algn="ctr"/>
                      <a:r>
                        <a:rPr lang="pl-PL" sz="2400" i="1" u="sng" dirty="0"/>
                        <a:t>Obliczanie powierzchni czynnej klap dymowych w strefach dymowych </a:t>
                      </a:r>
                    </a:p>
                    <a:p>
                      <a:pPr algn="ctr"/>
                      <a:r>
                        <a:rPr lang="pl-PL" sz="2400" i="1" u="sng" dirty="0" err="1"/>
                        <a:t>produkcyjno</a:t>
                      </a:r>
                      <a:r>
                        <a:rPr lang="pl-PL" sz="2400" i="1" u="sng" dirty="0"/>
                        <a:t> - magazynowych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684833871"/>
                  </a:ext>
                </a:extLst>
              </a:tr>
              <a:tr h="4798033">
                <a:tc>
                  <a:txBody>
                    <a:bodyPr/>
                    <a:lstStyle/>
                    <a:p>
                      <a:pPr marL="271463" indent="-271463" algn="just">
                        <a:buFont typeface="Calibri" panose="020F0502020204030204" pitchFamily="34" charset="0"/>
                        <a:buChar char="−"/>
                      </a:pPr>
                      <a:r>
                        <a:rPr lang="pl-PL" sz="2400" b="0" dirty="0"/>
                        <a:t>powierzchnia strefy dymowej </a:t>
                      </a:r>
                      <a:r>
                        <a:rPr lang="pl-PL" sz="2400" b="1" dirty="0"/>
                        <a:t>2600 m</a:t>
                      </a:r>
                      <a:r>
                        <a:rPr lang="pl-PL" sz="2400" b="1" baseline="30000" dirty="0"/>
                        <a:t>2</a:t>
                      </a:r>
                      <a:r>
                        <a:rPr lang="pl-PL" sz="2400" b="0" dirty="0"/>
                        <a:t>,</a:t>
                      </a:r>
                    </a:p>
                    <a:p>
                      <a:pPr marL="271463" indent="-271463" algn="just">
                        <a:buFont typeface="Calibri" panose="020F0502020204030204" pitchFamily="34" charset="0"/>
                        <a:buChar char="−"/>
                      </a:pPr>
                      <a:endParaRPr lang="pl-PL" sz="2400" b="0" dirty="0"/>
                    </a:p>
                    <a:p>
                      <a:pPr marL="271463" indent="-271463" algn="just">
                        <a:buFont typeface="Calibri" panose="020F0502020204030204" pitchFamily="34" charset="0"/>
                        <a:buChar char="−"/>
                      </a:pPr>
                      <a:endParaRPr lang="pl-PL" sz="2400" b="0" dirty="0"/>
                    </a:p>
                    <a:p>
                      <a:pPr marL="271463" indent="-271463" algn="just">
                        <a:buFont typeface="Calibri" panose="020F0502020204030204" pitchFamily="34" charset="0"/>
                        <a:buChar char="−"/>
                      </a:pPr>
                      <a:r>
                        <a:rPr lang="pl-PL" sz="2400" b="1" dirty="0"/>
                        <a:t>czas oddymiania</a:t>
                      </a:r>
                      <a:r>
                        <a:rPr lang="pl-PL" sz="2400" b="0" dirty="0"/>
                        <a:t> t</a:t>
                      </a:r>
                      <a:r>
                        <a:rPr lang="pl-PL" sz="2400" b="0" baseline="-25000" dirty="0"/>
                        <a:t>o</a:t>
                      </a:r>
                      <a:r>
                        <a:rPr lang="pl-PL" sz="2400" b="0" baseline="0" dirty="0"/>
                        <a:t>, </a:t>
                      </a:r>
                    </a:p>
                    <a:p>
                      <a:pPr marL="0" indent="0" algn="just">
                        <a:buFont typeface="Calibri" panose="020F0502020204030204" pitchFamily="34" charset="0"/>
                        <a:buNone/>
                      </a:pPr>
                      <a:endParaRPr lang="pl-PL" sz="2400" b="0" baseline="0" dirty="0"/>
                    </a:p>
                    <a:p>
                      <a:pPr marL="271463" marR="0" lvl="0" indent="-271463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Calibri" panose="020F0502020204030204" pitchFamily="34" charset="0"/>
                        <a:buChar char="−"/>
                        <a:tabLst/>
                        <a:defRPr/>
                      </a:pPr>
                      <a:r>
                        <a:rPr lang="pl-PL" sz="24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czas rozwoju pożaru </a:t>
                      </a:r>
                      <a:r>
                        <a:rPr lang="pl-PL" sz="24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</a:t>
                      </a:r>
                      <a:r>
                        <a:rPr lang="pl-PL" sz="2400" kern="1200" baseline="-250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</a:t>
                      </a:r>
                      <a:r>
                        <a:rPr lang="pl-PL" sz="24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Calibri" panose="020F0502020204030204" pitchFamily="34" charset="0"/>
                        <a:buNone/>
                        <a:tabLst/>
                        <a:defRPr/>
                      </a:pPr>
                      <a:endParaRPr lang="en-US" sz="24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71463" indent="-271463" algn="just">
                        <a:buFont typeface="Calibri" panose="020F0502020204030204" pitchFamily="34" charset="0"/>
                        <a:buChar char="−"/>
                      </a:pPr>
                      <a:r>
                        <a:rPr lang="pl-PL" sz="2400" b="1" baseline="0" dirty="0"/>
                        <a:t>czas ewakuacji </a:t>
                      </a:r>
                      <a:r>
                        <a:rPr lang="pl-PL" sz="2400" b="0" baseline="0" dirty="0" err="1"/>
                        <a:t>t</a:t>
                      </a:r>
                      <a:r>
                        <a:rPr lang="pl-PL" sz="2400" b="0" baseline="-25000" dirty="0" err="1"/>
                        <a:t>ce</a:t>
                      </a:r>
                      <a:r>
                        <a:rPr lang="pl-PL" sz="2400" b="0" baseline="0" dirty="0"/>
                        <a:t>,</a:t>
                      </a:r>
                      <a:endParaRPr lang="pl-PL" sz="2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71463" marR="0" lvl="0" indent="-271463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Calibri" panose="020F0502020204030204" pitchFamily="34" charset="0"/>
                        <a:buChar char="−"/>
                        <a:tabLst/>
                        <a:defRPr/>
                      </a:pPr>
                      <a:r>
                        <a:rPr lang="pl-PL" sz="2400" b="0" dirty="0"/>
                        <a:t>powierzchnia strefy dymowej </a:t>
                      </a:r>
                      <a:r>
                        <a:rPr lang="pl-PL" sz="2400" b="1" dirty="0">
                          <a:solidFill>
                            <a:srgbClr val="00B050"/>
                          </a:solidFill>
                        </a:rPr>
                        <a:t>4000 m</a:t>
                      </a:r>
                      <a:r>
                        <a:rPr lang="pl-PL" sz="2400" b="1" baseline="30000" dirty="0">
                          <a:solidFill>
                            <a:srgbClr val="00B050"/>
                          </a:solidFill>
                        </a:rPr>
                        <a:t>2</a:t>
                      </a:r>
                      <a:r>
                        <a:rPr lang="pl-PL" sz="2400" b="1" dirty="0">
                          <a:solidFill>
                            <a:srgbClr val="00B050"/>
                          </a:solidFill>
                        </a:rPr>
                        <a:t> </a:t>
                      </a:r>
                      <a:r>
                        <a:rPr lang="pl-PL" sz="2400" b="1" dirty="0" smtClean="0">
                          <a:solidFill>
                            <a:srgbClr val="00B050"/>
                          </a:solidFill>
                        </a:rPr>
                        <a:t/>
                      </a:r>
                      <a:br>
                        <a:rPr lang="pl-PL" sz="2400" b="1" dirty="0" smtClean="0">
                          <a:solidFill>
                            <a:srgbClr val="00B050"/>
                          </a:solidFill>
                        </a:rPr>
                      </a:br>
                      <a:r>
                        <a:rPr lang="pl-PL" sz="2400" b="1" dirty="0" smtClean="0">
                          <a:solidFill>
                            <a:srgbClr val="00B050"/>
                          </a:solidFill>
                        </a:rPr>
                        <a:t>(</a:t>
                      </a:r>
                      <a:r>
                        <a:rPr lang="pl-PL" sz="2400" b="1" dirty="0">
                          <a:solidFill>
                            <a:srgbClr val="00B050"/>
                          </a:solidFill>
                        </a:rPr>
                        <a:t>z możliwością powiększenia o nie więcej niż 50 %)</a:t>
                      </a:r>
                      <a:r>
                        <a:rPr lang="pl-PL" sz="2400" b="0" dirty="0"/>
                        <a:t>, </a:t>
                      </a:r>
                    </a:p>
                    <a:p>
                      <a:pPr marL="271463" marR="0" lvl="0" indent="-271463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Calibri" panose="020F0502020204030204" pitchFamily="34" charset="0"/>
                        <a:buChar char="−"/>
                        <a:tabLst/>
                        <a:defRPr/>
                      </a:pPr>
                      <a:r>
                        <a:rPr lang="pl-PL" sz="2400" b="1" baseline="0" dirty="0">
                          <a:solidFill>
                            <a:srgbClr val="FF0000"/>
                          </a:solidFill>
                        </a:rPr>
                        <a:t>brak obowiązku obliczania </a:t>
                      </a:r>
                      <a:r>
                        <a:rPr lang="pl-PL" sz="2400" b="0" baseline="0" dirty="0">
                          <a:solidFill>
                            <a:schemeClr val="tx1"/>
                          </a:solidFill>
                        </a:rPr>
                        <a:t>(</a:t>
                      </a:r>
                      <a:r>
                        <a:rPr lang="pl-PL" sz="24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inny sposób określania grup projektowych GP</a:t>
                      </a:r>
                      <a:r>
                        <a:rPr lang="pl-PL" sz="2400" b="0" baseline="0" dirty="0">
                          <a:solidFill>
                            <a:schemeClr val="tx1"/>
                          </a:solidFill>
                        </a:rPr>
                        <a:t>),</a:t>
                      </a:r>
                    </a:p>
                    <a:p>
                      <a:pPr marL="271463" marR="0" lvl="0" indent="-271463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Calibri" panose="020F0502020204030204" pitchFamily="34" charset="0"/>
                        <a:buChar char="−"/>
                        <a:tabLst/>
                        <a:defRPr/>
                      </a:pPr>
                      <a:r>
                        <a:rPr lang="pl-PL" sz="2400" b="1" baseline="0" dirty="0">
                          <a:solidFill>
                            <a:srgbClr val="FF0000"/>
                          </a:solidFill>
                        </a:rPr>
                        <a:t>brak obowiązku obliczania </a:t>
                      </a:r>
                      <a:r>
                        <a:rPr lang="pl-PL" sz="2400" b="0" baseline="0" dirty="0">
                          <a:solidFill>
                            <a:schemeClr val="tx1"/>
                          </a:solidFill>
                        </a:rPr>
                        <a:t>(</a:t>
                      </a:r>
                      <a:r>
                        <a:rPr lang="pl-PL" sz="24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inny sposób określania grup projektowych GP</a:t>
                      </a:r>
                      <a:r>
                        <a:rPr lang="pl-PL" sz="2400" b="0" baseline="0" dirty="0">
                          <a:solidFill>
                            <a:schemeClr val="tx1"/>
                          </a:solidFill>
                        </a:rPr>
                        <a:t>),</a:t>
                      </a:r>
                    </a:p>
                    <a:p>
                      <a:pPr marL="271463" marR="0" lvl="0" indent="-271463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Calibri" panose="020F0502020204030204" pitchFamily="34" charset="0"/>
                        <a:buChar char="−"/>
                        <a:tabLst/>
                        <a:defRPr/>
                      </a:pPr>
                      <a:r>
                        <a:rPr lang="pl-PL" sz="2400" b="1" baseline="0" dirty="0">
                          <a:solidFill>
                            <a:srgbClr val="FF0000"/>
                          </a:solidFill>
                        </a:rPr>
                        <a:t>brak obowiązku obliczania </a:t>
                      </a:r>
                      <a:r>
                        <a:rPr lang="pl-PL" sz="2400" b="0" baseline="0" dirty="0">
                          <a:solidFill>
                            <a:schemeClr val="tx1"/>
                          </a:solidFill>
                        </a:rPr>
                        <a:t>(</a:t>
                      </a:r>
                      <a:r>
                        <a:rPr lang="pl-PL" sz="24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inny sposób określania grup projektowych GP</a:t>
                      </a:r>
                      <a:r>
                        <a:rPr lang="pl-PL" sz="2400" b="0" baseline="0" dirty="0">
                          <a:solidFill>
                            <a:schemeClr val="tx1"/>
                          </a:solidFill>
                        </a:rPr>
                        <a:t>),</a:t>
                      </a:r>
                    </a:p>
                    <a:p>
                      <a:pPr algn="just"/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1313346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2971932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693086E8-A9BB-F88E-2636-C0A2128C7BC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a 1">
            <a:extLst>
              <a:ext uri="{FF2B5EF4-FFF2-40B4-BE49-F238E27FC236}">
                <a16:creationId xmlns="" xmlns:a16="http://schemas.microsoft.com/office/drawing/2014/main" id="{5FC93333-BA22-8875-00C5-F4926ABCEBC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92518312"/>
              </p:ext>
            </p:extLst>
          </p:nvPr>
        </p:nvGraphicFramePr>
        <p:xfrm>
          <a:off x="452967" y="355601"/>
          <a:ext cx="11286066" cy="607819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643033">
                  <a:extLst>
                    <a:ext uri="{9D8B030D-6E8A-4147-A177-3AD203B41FA5}">
                      <a16:colId xmlns="" xmlns:a16="http://schemas.microsoft.com/office/drawing/2014/main" val="1036634356"/>
                    </a:ext>
                  </a:extLst>
                </a:gridCol>
                <a:gridCol w="5643033">
                  <a:extLst>
                    <a:ext uri="{9D8B030D-6E8A-4147-A177-3AD203B41FA5}">
                      <a16:colId xmlns="" xmlns:a16="http://schemas.microsoft.com/office/drawing/2014/main" val="4032074707"/>
                    </a:ext>
                  </a:extLst>
                </a:gridCol>
              </a:tblGrid>
              <a:tr h="443853">
                <a:tc>
                  <a:txBody>
                    <a:bodyPr/>
                    <a:lstStyle/>
                    <a:p>
                      <a:pPr algn="ctr"/>
                      <a:r>
                        <a:rPr lang="pl-PL" sz="2400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PN-B-02877-4:2001 (</a:t>
                      </a:r>
                      <a:r>
                        <a:rPr lang="pl-PL" sz="2400" b="1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</a:rPr>
                        <a:t>STARA NORMA</a:t>
                      </a:r>
                      <a:r>
                        <a:rPr lang="pl-PL" sz="2400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)</a:t>
                      </a:r>
                      <a:endParaRPr lang="en-US" sz="24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400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PN-B-02877-4:2025-07 (</a:t>
                      </a:r>
                      <a:r>
                        <a:rPr lang="pl-PL" sz="2400" b="1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</a:rPr>
                        <a:t>NOWA NORMA</a:t>
                      </a:r>
                      <a:r>
                        <a:rPr lang="pl-PL" sz="2400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)</a:t>
                      </a:r>
                      <a:endParaRPr lang="en-US" sz="2400" dirty="0"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764245761"/>
                  </a:ext>
                </a:extLst>
              </a:tr>
              <a:tr h="770945">
                <a:tc gridSpan="2">
                  <a:txBody>
                    <a:bodyPr/>
                    <a:lstStyle/>
                    <a:p>
                      <a:pPr algn="ctr"/>
                      <a:r>
                        <a:rPr lang="pl-PL" sz="2400" i="1" u="sng" dirty="0"/>
                        <a:t>Obliczanie powierzchni czynnej klap dymowych w strefach dymowych </a:t>
                      </a:r>
                    </a:p>
                    <a:p>
                      <a:pPr algn="ctr"/>
                      <a:r>
                        <a:rPr lang="pl-PL" sz="2400" i="1" u="sng" dirty="0" err="1"/>
                        <a:t>produkcyjno</a:t>
                      </a:r>
                      <a:r>
                        <a:rPr lang="pl-PL" sz="2400" i="1" u="sng" dirty="0"/>
                        <a:t> - magazynowych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684833871"/>
                  </a:ext>
                </a:extLst>
              </a:tr>
              <a:tr h="4798033">
                <a:tc>
                  <a:txBody>
                    <a:bodyPr/>
                    <a:lstStyle/>
                    <a:p>
                      <a:pPr marL="271463" indent="-271463" algn="just">
                        <a:buFont typeface="Calibri" panose="020F0502020204030204" pitchFamily="34" charset="0"/>
                        <a:buChar char="−"/>
                      </a:pPr>
                      <a:r>
                        <a:rPr lang="pl-PL" sz="2400" b="1" dirty="0"/>
                        <a:t>grupy projektowe </a:t>
                      </a:r>
                      <a:r>
                        <a:rPr lang="pl-PL" sz="2400" b="0" dirty="0"/>
                        <a:t>rozpatrywanego pomieszczenia GP</a:t>
                      </a:r>
                      <a:r>
                        <a:rPr lang="pl-PL" sz="2400" b="0" baseline="0" dirty="0"/>
                        <a:t>, </a:t>
                      </a:r>
                    </a:p>
                    <a:p>
                      <a:pPr marL="0" indent="0" algn="just">
                        <a:buFont typeface="Calibri" panose="020F0502020204030204" pitchFamily="34" charset="0"/>
                        <a:buNone/>
                      </a:pPr>
                      <a:endParaRPr lang="pl-PL" sz="2400" b="0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71463" marR="0" lvl="0" indent="-271463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Calibri" panose="020F0502020204030204" pitchFamily="34" charset="0"/>
                        <a:buChar char="−"/>
                        <a:tabLst/>
                        <a:defRPr/>
                      </a:pPr>
                      <a:r>
                        <a:rPr lang="pl-PL" sz="2400" b="1" baseline="0" dirty="0">
                          <a:solidFill>
                            <a:srgbClr val="FF0000"/>
                          </a:solidFill>
                        </a:rPr>
                        <a:t>zmiana liczby i kryteriów </a:t>
                      </a:r>
                      <a:r>
                        <a:rPr lang="pl-PL" sz="2400" b="0" baseline="0" dirty="0">
                          <a:solidFill>
                            <a:schemeClr val="tx1"/>
                          </a:solidFill>
                        </a:rPr>
                        <a:t>wyznaczania </a:t>
                      </a:r>
                      <a:r>
                        <a:rPr lang="pl-PL" sz="2400" b="1" baseline="0" dirty="0">
                          <a:solidFill>
                            <a:schemeClr val="tx1"/>
                          </a:solidFill>
                        </a:rPr>
                        <a:t>grup projektowych GP </a:t>
                      </a:r>
                      <a:r>
                        <a:rPr lang="pl-PL" sz="2400" b="1" baseline="0" dirty="0">
                          <a:solidFill>
                            <a:srgbClr val="00B050"/>
                          </a:solidFill>
                        </a:rPr>
                        <a:t>(nowe kryteria uwzględniają gęstość obciążenia ogniowego, wyposażenie w SUG wodne, szacowany czas rozpoczęcia działań gaśniczych przez jednostki ratowniczo - gaśnicze)</a:t>
                      </a:r>
                      <a:r>
                        <a:rPr lang="pl-PL" sz="2400" b="0" baseline="0" dirty="0">
                          <a:solidFill>
                            <a:schemeClr val="tx1"/>
                          </a:solidFill>
                        </a:rPr>
                        <a:t>,</a:t>
                      </a:r>
                    </a:p>
                    <a:p>
                      <a:pPr algn="just"/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1313346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6923762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85E841C3-12DD-F19F-9E94-2BE263573C3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a 1">
            <a:extLst>
              <a:ext uri="{FF2B5EF4-FFF2-40B4-BE49-F238E27FC236}">
                <a16:creationId xmlns="" xmlns:a16="http://schemas.microsoft.com/office/drawing/2014/main" id="{6BFE676B-340A-B008-6AD4-086CCF12EF9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88047418"/>
              </p:ext>
            </p:extLst>
          </p:nvPr>
        </p:nvGraphicFramePr>
        <p:xfrm>
          <a:off x="452967" y="355601"/>
          <a:ext cx="11286066" cy="607819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643033">
                  <a:extLst>
                    <a:ext uri="{9D8B030D-6E8A-4147-A177-3AD203B41FA5}">
                      <a16:colId xmlns="" xmlns:a16="http://schemas.microsoft.com/office/drawing/2014/main" val="1036634356"/>
                    </a:ext>
                  </a:extLst>
                </a:gridCol>
                <a:gridCol w="5643033">
                  <a:extLst>
                    <a:ext uri="{9D8B030D-6E8A-4147-A177-3AD203B41FA5}">
                      <a16:colId xmlns="" xmlns:a16="http://schemas.microsoft.com/office/drawing/2014/main" val="4032074707"/>
                    </a:ext>
                  </a:extLst>
                </a:gridCol>
              </a:tblGrid>
              <a:tr h="443853">
                <a:tc>
                  <a:txBody>
                    <a:bodyPr/>
                    <a:lstStyle/>
                    <a:p>
                      <a:pPr algn="ctr"/>
                      <a:r>
                        <a:rPr lang="pl-PL" sz="2400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PN-B-02877-4:2001 (</a:t>
                      </a:r>
                      <a:r>
                        <a:rPr lang="pl-PL" sz="2400" b="1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</a:rPr>
                        <a:t>STARA NORMA</a:t>
                      </a:r>
                      <a:r>
                        <a:rPr lang="pl-PL" sz="2400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)</a:t>
                      </a:r>
                      <a:endParaRPr lang="en-US" sz="24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400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PN-B-02877-4:2025-07 (</a:t>
                      </a:r>
                      <a:r>
                        <a:rPr lang="pl-PL" sz="2400" b="1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</a:rPr>
                        <a:t>NOWA NORMA</a:t>
                      </a:r>
                      <a:r>
                        <a:rPr lang="pl-PL" sz="2400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)</a:t>
                      </a:r>
                      <a:endParaRPr lang="en-US" sz="2400" dirty="0"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764245761"/>
                  </a:ext>
                </a:extLst>
              </a:tr>
              <a:tr h="770945">
                <a:tc gridSpan="2">
                  <a:txBody>
                    <a:bodyPr/>
                    <a:lstStyle/>
                    <a:p>
                      <a:pPr algn="ctr"/>
                      <a:r>
                        <a:rPr lang="pl-PL" sz="2400" i="1" u="sng" dirty="0"/>
                        <a:t>Obliczanie powierzchni czynnej klap dymowych w strefach dymowych </a:t>
                      </a:r>
                    </a:p>
                    <a:p>
                      <a:pPr algn="ctr"/>
                      <a:r>
                        <a:rPr lang="pl-PL" sz="2400" i="1" u="sng" dirty="0" err="1"/>
                        <a:t>produkcyjno</a:t>
                      </a:r>
                      <a:r>
                        <a:rPr lang="pl-PL" sz="2400" i="1" u="sng" dirty="0"/>
                        <a:t> - magazynowych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684833871"/>
                  </a:ext>
                </a:extLst>
              </a:tr>
              <a:tr h="4798033">
                <a:tc>
                  <a:txBody>
                    <a:bodyPr/>
                    <a:lstStyle/>
                    <a:p>
                      <a:pPr marL="271463" indent="-271463" algn="just">
                        <a:buFont typeface="Calibri" panose="020F0502020204030204" pitchFamily="34" charset="0"/>
                        <a:buChar char="−"/>
                      </a:pPr>
                      <a:r>
                        <a:rPr lang="pl-PL" sz="2400" b="1" dirty="0"/>
                        <a:t>powierzchnia czynna klap dymowych zależy od wskaźnika</a:t>
                      </a:r>
                      <a:r>
                        <a:rPr lang="pl-PL" sz="2400" b="0" dirty="0"/>
                        <a:t> udziału procentowego powierzchni czynnej klap dymowych, </a:t>
                      </a:r>
                      <a:r>
                        <a:rPr lang="pl-PL" sz="2400" b="1" dirty="0"/>
                        <a:t>określonego w tabeli nr 3 </a:t>
                      </a:r>
                      <a:r>
                        <a:rPr lang="pl-PL" sz="2400" b="0" dirty="0"/>
                        <a:t>normy (wyznaczanego na podstawie pożądanej wysokości warstwy wolnej od dymu i wyznaczonej grupy projektowej GP)</a:t>
                      </a:r>
                      <a:r>
                        <a:rPr lang="pl-PL" sz="2400" b="0" baseline="0" dirty="0"/>
                        <a:t>, </a:t>
                      </a:r>
                    </a:p>
                    <a:p>
                      <a:pPr marL="0" indent="0" algn="just">
                        <a:buFont typeface="Calibri" panose="020F0502020204030204" pitchFamily="34" charset="0"/>
                        <a:buNone/>
                      </a:pPr>
                      <a:endParaRPr lang="pl-PL" sz="2400" b="0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71463" marR="0" lvl="0" indent="-271463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Calibri" panose="020F0502020204030204" pitchFamily="34" charset="0"/>
                        <a:buChar char="−"/>
                        <a:tabLst/>
                        <a:defRPr/>
                      </a:pPr>
                      <a:r>
                        <a:rPr lang="pl-PL" sz="2400" b="1" i="0" baseline="0" dirty="0">
                          <a:solidFill>
                            <a:schemeClr val="tx1"/>
                          </a:solidFill>
                        </a:rPr>
                        <a:t>powierzchnię czynną</a:t>
                      </a:r>
                      <a:r>
                        <a:rPr lang="pl-PL" sz="2400" b="0" i="0" baseline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pl-PL" sz="2400" b="1" i="0" baseline="0" dirty="0">
                          <a:solidFill>
                            <a:schemeClr val="tx1"/>
                          </a:solidFill>
                        </a:rPr>
                        <a:t>klap dymowych </a:t>
                      </a:r>
                      <a:r>
                        <a:rPr lang="pl-PL" sz="2400" b="1" i="0" baseline="0" dirty="0">
                          <a:solidFill>
                            <a:srgbClr val="00B050"/>
                          </a:solidFill>
                        </a:rPr>
                        <a:t>należy odczytać z tablicy 4</a:t>
                      </a:r>
                      <a:r>
                        <a:rPr lang="pl-PL" sz="2400" b="0" i="0" baseline="0" dirty="0">
                          <a:solidFill>
                            <a:schemeClr val="tx1"/>
                          </a:solidFill>
                        </a:rPr>
                        <a:t> normy, zależy ona od wyznaczonej grupy projektowej GP,  projektowanej warstwy wolnej od dymi, </a:t>
                      </a:r>
                      <a:r>
                        <a:rPr lang="pl-PL" sz="2400" b="1" i="0" baseline="0" dirty="0">
                          <a:solidFill>
                            <a:srgbClr val="00B050"/>
                          </a:solidFill>
                        </a:rPr>
                        <a:t>wysokości strefy dymowej. Norma określa dodatkowe wymagania w tym zakresie w przypadku gdy na podstawie przepisów </a:t>
                      </a:r>
                      <a:r>
                        <a:rPr lang="pl-PL" sz="2400" b="1" i="0" baseline="0" dirty="0" err="1">
                          <a:solidFill>
                            <a:srgbClr val="00B050"/>
                          </a:solidFill>
                        </a:rPr>
                        <a:t>techniczno</a:t>
                      </a:r>
                      <a:r>
                        <a:rPr lang="pl-PL" sz="2400" b="1" i="0" baseline="0" dirty="0">
                          <a:solidFill>
                            <a:srgbClr val="00B050"/>
                          </a:solidFill>
                        </a:rPr>
                        <a:t> – budowlanych zastosowano złagodzenia w zakresie klasy odporności pożarowej budynku lub wielkości strefy pożarowej</a:t>
                      </a:r>
                      <a:r>
                        <a:rPr lang="pl-PL" sz="2400" b="0" baseline="0" dirty="0">
                          <a:solidFill>
                            <a:schemeClr val="tx1"/>
                          </a:solidFill>
                        </a:rPr>
                        <a:t>,</a:t>
                      </a:r>
                    </a:p>
                    <a:p>
                      <a:pPr algn="just"/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1313346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7774491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C5373C33-292C-E078-887C-9C13B9E30E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a 1">
            <a:extLst>
              <a:ext uri="{FF2B5EF4-FFF2-40B4-BE49-F238E27FC236}">
                <a16:creationId xmlns="" xmlns:a16="http://schemas.microsoft.com/office/drawing/2014/main" id="{C7B247A0-4BD9-6EDC-7CAE-1092B1989C7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50366490"/>
              </p:ext>
            </p:extLst>
          </p:nvPr>
        </p:nvGraphicFramePr>
        <p:xfrm>
          <a:off x="452967" y="355601"/>
          <a:ext cx="11286066" cy="607819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643033">
                  <a:extLst>
                    <a:ext uri="{9D8B030D-6E8A-4147-A177-3AD203B41FA5}">
                      <a16:colId xmlns="" xmlns:a16="http://schemas.microsoft.com/office/drawing/2014/main" val="1036634356"/>
                    </a:ext>
                  </a:extLst>
                </a:gridCol>
                <a:gridCol w="5643033">
                  <a:extLst>
                    <a:ext uri="{9D8B030D-6E8A-4147-A177-3AD203B41FA5}">
                      <a16:colId xmlns="" xmlns:a16="http://schemas.microsoft.com/office/drawing/2014/main" val="4032074707"/>
                    </a:ext>
                  </a:extLst>
                </a:gridCol>
              </a:tblGrid>
              <a:tr h="443853">
                <a:tc>
                  <a:txBody>
                    <a:bodyPr/>
                    <a:lstStyle/>
                    <a:p>
                      <a:pPr algn="ctr"/>
                      <a:r>
                        <a:rPr lang="pl-PL" sz="2400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PN-B-02877-4:2001 (</a:t>
                      </a:r>
                      <a:r>
                        <a:rPr lang="pl-PL" sz="2400" b="1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</a:rPr>
                        <a:t>STARA NORMA</a:t>
                      </a:r>
                      <a:r>
                        <a:rPr lang="pl-PL" sz="2400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)</a:t>
                      </a:r>
                      <a:endParaRPr lang="en-US" sz="24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400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PN-B-02877-4:2025-07 (</a:t>
                      </a:r>
                      <a:r>
                        <a:rPr lang="pl-PL" sz="2400" b="1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</a:rPr>
                        <a:t>NOWA NORMA</a:t>
                      </a:r>
                      <a:r>
                        <a:rPr lang="pl-PL" sz="2400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)</a:t>
                      </a:r>
                      <a:endParaRPr lang="en-US" sz="2400" dirty="0"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764245761"/>
                  </a:ext>
                </a:extLst>
              </a:tr>
              <a:tr h="770945">
                <a:tc gridSpan="2">
                  <a:txBody>
                    <a:bodyPr/>
                    <a:lstStyle/>
                    <a:p>
                      <a:pPr algn="ctr"/>
                      <a:r>
                        <a:rPr lang="pl-PL" sz="2400" i="1" u="sng" dirty="0"/>
                        <a:t>Obliczanie powierzchni czynnej klap dymowych w strefach dymowych </a:t>
                      </a:r>
                    </a:p>
                    <a:p>
                      <a:pPr algn="ctr"/>
                      <a:r>
                        <a:rPr lang="pl-PL" sz="2400" i="1" u="sng" dirty="0" err="1"/>
                        <a:t>produkcyjno</a:t>
                      </a:r>
                      <a:r>
                        <a:rPr lang="pl-PL" sz="2400" i="1" u="sng" dirty="0"/>
                        <a:t> - magazynowych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684833871"/>
                  </a:ext>
                </a:extLst>
              </a:tr>
              <a:tr h="4798033">
                <a:tc>
                  <a:txBody>
                    <a:bodyPr/>
                    <a:lstStyle/>
                    <a:p>
                      <a:pPr marL="271463" indent="-271463" algn="just">
                        <a:buFont typeface="Calibri" panose="020F0502020204030204" pitchFamily="34" charset="0"/>
                        <a:buChar char="−"/>
                      </a:pPr>
                      <a:r>
                        <a:rPr lang="pl-PL" sz="2400" b="1" dirty="0"/>
                        <a:t>dopuszcza </a:t>
                      </a:r>
                      <a:r>
                        <a:rPr lang="pl-PL" sz="2400" b="0" dirty="0"/>
                        <a:t>dobór klap dymowych </a:t>
                      </a:r>
                      <a:r>
                        <a:rPr lang="pl-PL" sz="2400" b="1" dirty="0"/>
                        <a:t>na podstawie ich powierzchni geometrycznej, </a:t>
                      </a:r>
                      <a:r>
                        <a:rPr lang="pl-PL" sz="2400" b="0" dirty="0"/>
                        <a:t>w przypadku gdy klapy nie mają określonej doświadczalnie powierzchni </a:t>
                      </a:r>
                      <a:r>
                        <a:rPr lang="pl-PL" sz="2400" b="0" dirty="0" smtClean="0"/>
                        <a:t>czynnej</a:t>
                      </a:r>
                      <a:r>
                        <a:rPr lang="pl-PL" sz="2400" b="0" baseline="0" dirty="0" smtClean="0"/>
                        <a:t>, </a:t>
                      </a:r>
                      <a:endParaRPr lang="pl-PL" sz="2400" b="0" baseline="0" dirty="0"/>
                    </a:p>
                    <a:p>
                      <a:pPr marL="0" indent="0" algn="just">
                        <a:buFont typeface="Calibri" panose="020F0502020204030204" pitchFamily="34" charset="0"/>
                        <a:buNone/>
                      </a:pPr>
                      <a:endParaRPr lang="pl-PL" sz="2400" b="0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71463" marR="0" lvl="0" indent="-271463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Calibri" panose="020F0502020204030204" pitchFamily="34" charset="0"/>
                        <a:buChar char="−"/>
                        <a:tabLst/>
                        <a:defRPr/>
                      </a:pPr>
                      <a:r>
                        <a:rPr lang="pl-PL" sz="2400" b="1" i="0" baseline="0" dirty="0">
                          <a:solidFill>
                            <a:srgbClr val="FF0000"/>
                          </a:solidFill>
                        </a:rPr>
                        <a:t>nie dopuszcza</a:t>
                      </a:r>
                      <a:r>
                        <a:rPr lang="pl-PL" sz="2400" b="1" i="0" baseline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pl-PL" sz="2400" b="1" i="0" baseline="0" dirty="0">
                          <a:solidFill>
                            <a:srgbClr val="FF0000"/>
                          </a:solidFill>
                        </a:rPr>
                        <a:t>stosowania</a:t>
                      </a:r>
                      <a:r>
                        <a:rPr lang="pl-PL" sz="2400" b="0" i="0" baseline="0" dirty="0">
                          <a:solidFill>
                            <a:schemeClr val="tx1"/>
                          </a:solidFill>
                        </a:rPr>
                        <a:t> klap dymowych lub ściennych urządzeń do grawitacyjnego usuwania dymu lub ciepła, </a:t>
                      </a:r>
                      <a:r>
                        <a:rPr lang="pl-PL" sz="2400" b="1" i="0" baseline="0" dirty="0">
                          <a:solidFill>
                            <a:schemeClr val="tx1"/>
                          </a:solidFill>
                        </a:rPr>
                        <a:t>których producenci nie określili powierzchni czynnej</a:t>
                      </a:r>
                      <a:r>
                        <a:rPr lang="pl-PL" sz="2400" b="0" i="0" baseline="0" dirty="0">
                          <a:solidFill>
                            <a:schemeClr val="tx1"/>
                          </a:solidFill>
                        </a:rPr>
                        <a:t> omawianych urządzeń </a:t>
                      </a:r>
                      <a:r>
                        <a:rPr lang="pl-PL" sz="2400" b="1" i="0" baseline="0" dirty="0">
                          <a:solidFill>
                            <a:schemeClr val="tx1"/>
                          </a:solidFill>
                        </a:rPr>
                        <a:t>oraz klas Re, SL, WL</a:t>
                      </a:r>
                      <a:r>
                        <a:rPr lang="pl-PL" sz="2400" b="0" baseline="0" dirty="0">
                          <a:solidFill>
                            <a:schemeClr val="tx1"/>
                          </a:solidFill>
                        </a:rPr>
                        <a:t>,</a:t>
                      </a:r>
                    </a:p>
                    <a:p>
                      <a:pPr algn="just"/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1313346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6892641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3CFF5741-7A67-13B0-2B93-E55A961BD57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a 1">
            <a:extLst>
              <a:ext uri="{FF2B5EF4-FFF2-40B4-BE49-F238E27FC236}">
                <a16:creationId xmlns="" xmlns:a16="http://schemas.microsoft.com/office/drawing/2014/main" id="{48F6D5CE-F35C-CD14-4EF4-74F804C1119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00981483"/>
              </p:ext>
            </p:extLst>
          </p:nvPr>
        </p:nvGraphicFramePr>
        <p:xfrm>
          <a:off x="452967" y="355601"/>
          <a:ext cx="11286066" cy="617071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643033">
                  <a:extLst>
                    <a:ext uri="{9D8B030D-6E8A-4147-A177-3AD203B41FA5}">
                      <a16:colId xmlns="" xmlns:a16="http://schemas.microsoft.com/office/drawing/2014/main" val="1036634356"/>
                    </a:ext>
                  </a:extLst>
                </a:gridCol>
                <a:gridCol w="5643033">
                  <a:extLst>
                    <a:ext uri="{9D8B030D-6E8A-4147-A177-3AD203B41FA5}">
                      <a16:colId xmlns="" xmlns:a16="http://schemas.microsoft.com/office/drawing/2014/main" val="4032074707"/>
                    </a:ext>
                  </a:extLst>
                </a:gridCol>
              </a:tblGrid>
              <a:tr h="434901">
                <a:tc>
                  <a:txBody>
                    <a:bodyPr/>
                    <a:lstStyle/>
                    <a:p>
                      <a:pPr algn="ctr"/>
                      <a:r>
                        <a:rPr lang="pl-PL" sz="2400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PN-B-02877-4:2001 (</a:t>
                      </a:r>
                      <a:r>
                        <a:rPr lang="pl-PL" sz="2400" b="1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</a:rPr>
                        <a:t>STARA NORMA</a:t>
                      </a:r>
                      <a:r>
                        <a:rPr lang="pl-PL" sz="2400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)</a:t>
                      </a:r>
                      <a:endParaRPr lang="en-US" sz="24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400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PN-B-02877-4:2025-07 (</a:t>
                      </a:r>
                      <a:r>
                        <a:rPr lang="pl-PL" sz="2400" b="1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</a:rPr>
                        <a:t>NOWA NORMA</a:t>
                      </a:r>
                      <a:r>
                        <a:rPr lang="pl-PL" sz="2400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)</a:t>
                      </a:r>
                      <a:endParaRPr lang="en-US" sz="2400" dirty="0"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764245761"/>
                  </a:ext>
                </a:extLst>
              </a:tr>
              <a:tr h="434901">
                <a:tc gridSpan="2">
                  <a:txBody>
                    <a:bodyPr/>
                    <a:lstStyle/>
                    <a:p>
                      <a:pPr algn="ctr"/>
                      <a:r>
                        <a:rPr lang="pl-PL" sz="2400" i="1" u="sng" dirty="0"/>
                        <a:t>Rozmieszczenie klap dymowych na powierzchni dachu 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684833871"/>
                  </a:ext>
                </a:extLst>
              </a:tr>
              <a:tr h="5256316">
                <a:tc>
                  <a:txBody>
                    <a:bodyPr/>
                    <a:lstStyle/>
                    <a:p>
                      <a:pPr marL="271463" indent="-271463" algn="just">
                        <a:buFont typeface="Calibri" panose="020F0502020204030204" pitchFamily="34" charset="0"/>
                        <a:buChar char="−"/>
                      </a:pPr>
                      <a:r>
                        <a:rPr lang="pl-PL" sz="2400" b="0" dirty="0"/>
                        <a:t>dopuszcza </a:t>
                      </a:r>
                      <a:r>
                        <a:rPr lang="pl-PL" sz="2400" b="1" dirty="0"/>
                        <a:t>nierównomierne rozmieszczenie</a:t>
                      </a:r>
                      <a:r>
                        <a:rPr lang="pl-PL" sz="2400" b="0" dirty="0"/>
                        <a:t> klap dymowych</a:t>
                      </a:r>
                      <a:r>
                        <a:rPr lang="pl-PL" sz="2400" b="0" baseline="0" dirty="0"/>
                        <a:t>, </a:t>
                      </a:r>
                    </a:p>
                    <a:p>
                      <a:pPr marL="271463" indent="-271463" algn="just">
                        <a:buFont typeface="Calibri" panose="020F0502020204030204" pitchFamily="34" charset="0"/>
                        <a:buChar char="−"/>
                      </a:pPr>
                      <a:r>
                        <a:rPr lang="pl-PL" sz="2400" b="0" baseline="0" dirty="0"/>
                        <a:t>minimalne odległości klap od ścian:</a:t>
                      </a:r>
                    </a:p>
                    <a:p>
                      <a:pPr marL="444500" indent="-177800" algn="just">
                        <a:buFont typeface="Calibri" panose="020F0502020204030204" pitchFamily="34" charset="0"/>
                        <a:buNone/>
                      </a:pPr>
                      <a:r>
                        <a:rPr lang="pl-PL" sz="2400" b="0" baseline="0" dirty="0"/>
                        <a:t>•	</a:t>
                      </a:r>
                      <a:r>
                        <a:rPr lang="pl-PL" sz="2400" b="0" baseline="0" dirty="0" smtClean="0"/>
                        <a:t>5,0 </a:t>
                      </a:r>
                      <a:r>
                        <a:rPr lang="pl-PL" sz="2400" b="0" baseline="0" dirty="0"/>
                        <a:t>m od ścian ppoż. REI 60-120,</a:t>
                      </a:r>
                    </a:p>
                    <a:p>
                      <a:pPr marL="444500" indent="-177800" algn="just">
                        <a:buFont typeface="Calibri" panose="020F0502020204030204" pitchFamily="34" charset="0"/>
                        <a:buNone/>
                      </a:pPr>
                      <a:r>
                        <a:rPr lang="pl-PL" sz="2400" b="0" baseline="0" dirty="0"/>
                        <a:t>•	</a:t>
                      </a:r>
                      <a:r>
                        <a:rPr lang="pl-PL" sz="2400" b="0" baseline="0" dirty="0" smtClean="0"/>
                        <a:t>7,0 </a:t>
                      </a:r>
                      <a:r>
                        <a:rPr lang="pl-PL" sz="2400" b="0" baseline="0" dirty="0"/>
                        <a:t>m od ścian ppoż. REI 240,</a:t>
                      </a:r>
                    </a:p>
                    <a:p>
                      <a:pPr marL="444500" indent="-177800" algn="just">
                        <a:buFont typeface="Calibri" panose="020F0502020204030204" pitchFamily="34" charset="0"/>
                        <a:buNone/>
                      </a:pPr>
                      <a:r>
                        <a:rPr lang="pl-PL" sz="2400" b="0" baseline="0" dirty="0"/>
                        <a:t>•	2,5 m od ściany zewnętrznej sąsiadującego budynku wyższego (ściana bez otworów z elementów NRO o odporności ogniowej EI 30),</a:t>
                      </a:r>
                    </a:p>
                    <a:p>
                      <a:pPr marL="444500" indent="-177800" algn="just">
                        <a:buFont typeface="Calibri" panose="020F0502020204030204" pitchFamily="34" charset="0"/>
                        <a:buNone/>
                      </a:pPr>
                      <a:r>
                        <a:rPr lang="pl-PL" sz="2400" b="0" baseline="0" dirty="0"/>
                        <a:t>•	8,0 m od ściany zewnętrznej sąsiadującego budynku wyższego (gdy nie spełniono </a:t>
                      </a:r>
                      <a:r>
                        <a:rPr lang="pl-PL" sz="2400" b="0" baseline="0" dirty="0" smtClean="0"/>
                        <a:t>warunków określonych </a:t>
                      </a:r>
                      <a:r>
                        <a:rPr lang="pl-PL" sz="2400" b="0" baseline="0" dirty="0"/>
                        <a:t>w pkt. 3.1.2 normy),</a:t>
                      </a:r>
                    </a:p>
                    <a:p>
                      <a:pPr marL="355600" indent="-88900" algn="just">
                        <a:buFont typeface="Calibri" panose="020F0502020204030204" pitchFamily="34" charset="0"/>
                        <a:buNone/>
                      </a:pPr>
                      <a:r>
                        <a:rPr lang="pl-PL" sz="2400" b="0" baseline="0" dirty="0"/>
                        <a:t>•2,5 m od ściany zewnętrznej budynku.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71463" marR="0" lvl="0" indent="-271463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Calibri" panose="020F0502020204030204" pitchFamily="34" charset="0"/>
                        <a:buChar char="−"/>
                        <a:tabLst/>
                        <a:defRPr/>
                      </a:pPr>
                      <a:r>
                        <a:rPr lang="pl-PL" sz="2400" b="0" i="0" baseline="0" dirty="0">
                          <a:solidFill>
                            <a:schemeClr val="tx1"/>
                          </a:solidFill>
                        </a:rPr>
                        <a:t>klapy dymowe w strefie dymowej należy </a:t>
                      </a:r>
                      <a:r>
                        <a:rPr lang="pl-PL" sz="2400" b="1" i="0" baseline="0" dirty="0">
                          <a:solidFill>
                            <a:srgbClr val="00B050"/>
                          </a:solidFill>
                        </a:rPr>
                        <a:t>rozmieszczać równomiernie</a:t>
                      </a:r>
                      <a:r>
                        <a:rPr lang="pl-PL" sz="2400" b="0" i="0" baseline="0" dirty="0">
                          <a:solidFill>
                            <a:schemeClr val="tx1"/>
                          </a:solidFill>
                        </a:rPr>
                        <a:t> w danej strefie dymowej</a:t>
                      </a:r>
                      <a:r>
                        <a:rPr lang="pl-PL" sz="2400" b="0" baseline="0" dirty="0">
                          <a:solidFill>
                            <a:schemeClr val="tx1"/>
                          </a:solidFill>
                        </a:rPr>
                        <a:t>,</a:t>
                      </a:r>
                    </a:p>
                    <a:p>
                      <a:pPr marL="271463" marR="0" lvl="0" indent="-271463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Calibri" panose="020F0502020204030204" pitchFamily="34" charset="0"/>
                        <a:buChar char="−"/>
                        <a:tabLst/>
                        <a:defRPr/>
                      </a:pPr>
                      <a:r>
                        <a:rPr lang="pl-PL" sz="2400" b="0" baseline="0" dirty="0">
                          <a:solidFill>
                            <a:schemeClr val="tx1"/>
                          </a:solidFill>
                        </a:rPr>
                        <a:t>minimalne odległości klap od ścian:</a:t>
                      </a:r>
                    </a:p>
                    <a:p>
                      <a:pPr marL="444500" indent="-177800" algn="just"/>
                      <a:r>
                        <a:rPr lang="pl-PL" sz="2400" dirty="0"/>
                        <a:t>•	od ścian ppoż. </a:t>
                      </a:r>
                      <a:r>
                        <a:rPr lang="pl-PL" sz="2400" b="1" dirty="0">
                          <a:solidFill>
                            <a:srgbClr val="00B050"/>
                          </a:solidFill>
                        </a:rPr>
                        <a:t>według przepisów </a:t>
                      </a:r>
                      <a:r>
                        <a:rPr lang="pl-PL" sz="2400" b="1" dirty="0" err="1">
                          <a:solidFill>
                            <a:srgbClr val="00B050"/>
                          </a:solidFill>
                        </a:rPr>
                        <a:t>techniczno</a:t>
                      </a:r>
                      <a:r>
                        <a:rPr lang="pl-PL" sz="2400" b="1" dirty="0">
                          <a:solidFill>
                            <a:srgbClr val="00B050"/>
                          </a:solidFill>
                        </a:rPr>
                        <a:t> – budowlanych (wymóg nie dotyczy klatek schodowych i szybów dźwigowych)</a:t>
                      </a:r>
                      <a:r>
                        <a:rPr lang="pl-PL" sz="2400" dirty="0"/>
                        <a:t>,</a:t>
                      </a:r>
                    </a:p>
                    <a:p>
                      <a:pPr marL="444500" indent="-177800" algn="just"/>
                      <a:r>
                        <a:rPr lang="pl-PL" sz="2400" dirty="0"/>
                        <a:t>•	2,5 m od ściany zewnętrznej budynku </a:t>
                      </a:r>
                      <a:r>
                        <a:rPr lang="pl-PL" sz="2400" b="1" dirty="0">
                          <a:solidFill>
                            <a:srgbClr val="00B050"/>
                          </a:solidFill>
                        </a:rPr>
                        <a:t>(wymóg nie dotyczy klatek schodowych i szybów dźwigowych)</a:t>
                      </a:r>
                      <a:r>
                        <a:rPr lang="pl-PL" sz="2400" dirty="0"/>
                        <a:t>. </a:t>
                      </a:r>
                    </a:p>
                    <a:p>
                      <a:pPr algn="just"/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1313346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1864295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3AE7B1E4-0862-2633-2B98-42CD360FFF2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a 1">
            <a:extLst>
              <a:ext uri="{FF2B5EF4-FFF2-40B4-BE49-F238E27FC236}">
                <a16:creationId xmlns="" xmlns:a16="http://schemas.microsoft.com/office/drawing/2014/main" id="{298F11AB-D892-BBE3-E752-0C0F9251F29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42882885"/>
              </p:ext>
            </p:extLst>
          </p:nvPr>
        </p:nvGraphicFramePr>
        <p:xfrm>
          <a:off x="566442" y="355601"/>
          <a:ext cx="11172591" cy="607446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529558">
                  <a:extLst>
                    <a:ext uri="{9D8B030D-6E8A-4147-A177-3AD203B41FA5}">
                      <a16:colId xmlns="" xmlns:a16="http://schemas.microsoft.com/office/drawing/2014/main" val="1036634356"/>
                    </a:ext>
                  </a:extLst>
                </a:gridCol>
                <a:gridCol w="5643033">
                  <a:extLst>
                    <a:ext uri="{9D8B030D-6E8A-4147-A177-3AD203B41FA5}">
                      <a16:colId xmlns="" xmlns:a16="http://schemas.microsoft.com/office/drawing/2014/main" val="4032074707"/>
                    </a:ext>
                  </a:extLst>
                </a:gridCol>
              </a:tblGrid>
              <a:tr h="443853">
                <a:tc>
                  <a:txBody>
                    <a:bodyPr/>
                    <a:lstStyle/>
                    <a:p>
                      <a:pPr algn="ctr"/>
                      <a:r>
                        <a:rPr lang="pl-PL" sz="2400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PN-B-02877-4:2001 (</a:t>
                      </a:r>
                      <a:r>
                        <a:rPr lang="pl-PL" sz="2400" b="1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</a:rPr>
                        <a:t>STARA NORMA</a:t>
                      </a:r>
                      <a:r>
                        <a:rPr lang="pl-PL" sz="2400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)</a:t>
                      </a:r>
                      <a:endParaRPr lang="en-US" sz="24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400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PN-B-02877-4:2025-07 (</a:t>
                      </a:r>
                      <a:r>
                        <a:rPr lang="pl-PL" sz="2400" b="1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</a:rPr>
                        <a:t>NOWA NORMA</a:t>
                      </a:r>
                      <a:r>
                        <a:rPr lang="pl-PL" sz="2400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)</a:t>
                      </a:r>
                      <a:endParaRPr lang="en-US" sz="2400" dirty="0"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764245761"/>
                  </a:ext>
                </a:extLst>
              </a:tr>
              <a:tr h="770945">
                <a:tc gridSpan="2">
                  <a:txBody>
                    <a:bodyPr/>
                    <a:lstStyle/>
                    <a:p>
                      <a:pPr algn="ctr"/>
                      <a:r>
                        <a:rPr lang="pl-PL" sz="2400" i="1" u="sng" dirty="0"/>
                        <a:t>Rozmieszczenie klap dymowych na powierzchni dachu 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684833871"/>
                  </a:ext>
                </a:extLst>
              </a:tr>
              <a:tr h="4798033">
                <a:tc>
                  <a:txBody>
                    <a:bodyPr/>
                    <a:lstStyle/>
                    <a:p>
                      <a:pPr marL="271463" indent="-271463" algn="just">
                        <a:buFont typeface="Calibri" panose="020F0502020204030204" pitchFamily="34" charset="0"/>
                        <a:buChar char="−"/>
                      </a:pPr>
                      <a:r>
                        <a:rPr lang="pl-PL" sz="2400" b="1" dirty="0"/>
                        <a:t>Maksymalne</a:t>
                      </a:r>
                      <a:r>
                        <a:rPr lang="pl-PL" sz="2400" b="0" dirty="0"/>
                        <a:t> </a:t>
                      </a:r>
                      <a:r>
                        <a:rPr lang="pl-PL" sz="2400" b="1" dirty="0"/>
                        <a:t>odległości</a:t>
                      </a:r>
                      <a:r>
                        <a:rPr lang="pl-PL" sz="2400" b="0" dirty="0"/>
                        <a:t> klap od brzegu budynku:</a:t>
                      </a:r>
                    </a:p>
                    <a:p>
                      <a:pPr marL="542925" indent="-276225" algn="just">
                        <a:buFont typeface="Calibri" panose="020F0502020204030204" pitchFamily="34" charset="0"/>
                        <a:buNone/>
                      </a:pPr>
                      <a:r>
                        <a:rPr lang="pl-PL" sz="2400" b="0" dirty="0"/>
                        <a:t>•	do 10 m na dachach o nachyleniu </a:t>
                      </a:r>
                      <a:r>
                        <a:rPr lang="pl-PL" sz="2400" b="0" dirty="0" smtClean="0"/>
                        <a:t/>
                      </a:r>
                      <a:br>
                        <a:rPr lang="pl-PL" sz="2400" b="0" dirty="0" smtClean="0"/>
                      </a:br>
                      <a:r>
                        <a:rPr lang="pl-PL" sz="2400" b="0" dirty="0" smtClean="0"/>
                        <a:t>&lt; </a:t>
                      </a:r>
                      <a:r>
                        <a:rPr lang="pl-PL" sz="2400" b="0" dirty="0"/>
                        <a:t>12</a:t>
                      </a:r>
                      <a:r>
                        <a:rPr lang="pl-PL" sz="2400" b="0" baseline="30000" dirty="0"/>
                        <a:t>o</a:t>
                      </a:r>
                      <a:r>
                        <a:rPr lang="pl-PL" sz="2400" b="0" dirty="0"/>
                        <a:t>,</a:t>
                      </a:r>
                    </a:p>
                    <a:p>
                      <a:pPr marL="542925" indent="-276225" algn="just">
                        <a:buFont typeface="Calibri" panose="020F0502020204030204" pitchFamily="34" charset="0"/>
                        <a:buNone/>
                      </a:pPr>
                      <a:r>
                        <a:rPr lang="pl-PL" sz="2400" b="0" dirty="0"/>
                        <a:t>•	do </a:t>
                      </a:r>
                      <a:r>
                        <a:rPr lang="pl-PL" sz="2400" b="0" dirty="0" smtClean="0"/>
                        <a:t>20 </a:t>
                      </a:r>
                      <a:r>
                        <a:rPr lang="pl-PL" sz="2400" b="0" dirty="0"/>
                        <a:t>m na dachach o nachyleniu </a:t>
                      </a:r>
                      <a:r>
                        <a:rPr lang="pl-PL" sz="2400" b="0" dirty="0" smtClean="0"/>
                        <a:t/>
                      </a:r>
                      <a:br>
                        <a:rPr lang="pl-PL" sz="2400" b="0" dirty="0" smtClean="0"/>
                      </a:br>
                      <a:r>
                        <a:rPr lang="pl-PL" sz="2400" b="0" dirty="0" smtClean="0"/>
                        <a:t>&gt; </a:t>
                      </a:r>
                      <a:r>
                        <a:rPr lang="pl-PL" sz="2400" b="0" dirty="0"/>
                        <a:t>12</a:t>
                      </a:r>
                      <a:r>
                        <a:rPr lang="pl-PL" sz="2400" b="0" baseline="30000" dirty="0"/>
                        <a:t>o</a:t>
                      </a:r>
                      <a:r>
                        <a:rPr lang="pl-PL" sz="2400" b="0" dirty="0"/>
                        <a:t>,</a:t>
                      </a:r>
                    </a:p>
                    <a:p>
                      <a:pPr marL="266700" indent="-266700" algn="just">
                        <a:buFont typeface="Calibri" panose="020F0502020204030204" pitchFamily="34" charset="0"/>
                        <a:buChar char="−"/>
                        <a:tabLst>
                          <a:tab pos="266700" algn="l"/>
                        </a:tabLst>
                      </a:pPr>
                      <a:r>
                        <a:rPr lang="pl-PL" sz="2400" b="0" baseline="0" dirty="0"/>
                        <a:t>odległość </a:t>
                      </a:r>
                      <a:r>
                        <a:rPr lang="pl-PL" sz="2400" b="1" baseline="0" dirty="0"/>
                        <a:t>między klapami </a:t>
                      </a:r>
                      <a:r>
                        <a:rPr lang="pl-PL" sz="2400" b="0" baseline="0" dirty="0"/>
                        <a:t>nie może być:</a:t>
                      </a:r>
                    </a:p>
                    <a:p>
                      <a:pPr marL="542925" indent="-276225" algn="just">
                        <a:buFont typeface="Calibri" panose="020F0502020204030204" pitchFamily="34" charset="0"/>
                        <a:buNone/>
                      </a:pPr>
                      <a:r>
                        <a:rPr lang="pl-PL" sz="2400" b="0" baseline="0" dirty="0"/>
                        <a:t>•	mniejsza niż suma dłuższych boków lub średnic obu klap,</a:t>
                      </a:r>
                    </a:p>
                    <a:p>
                      <a:pPr marL="542925" indent="-276225" algn="just">
                        <a:buFont typeface="Calibri" panose="020F0502020204030204" pitchFamily="34" charset="0"/>
                        <a:buNone/>
                      </a:pPr>
                      <a:r>
                        <a:rPr lang="pl-PL" sz="2400" b="0" baseline="0" dirty="0"/>
                        <a:t>•	większa niż 20 m,</a:t>
                      </a:r>
                    </a:p>
                    <a:p>
                      <a:pPr marL="0" indent="0" algn="just">
                        <a:buFont typeface="Calibri" panose="020F0502020204030204" pitchFamily="34" charset="0"/>
                        <a:buNone/>
                      </a:pPr>
                      <a:endParaRPr lang="pl-PL" sz="2400" b="0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71463" marR="0" lvl="0" indent="-271463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Calibri" panose="020F0502020204030204" pitchFamily="34" charset="0"/>
                        <a:buChar char="−"/>
                        <a:tabLst/>
                        <a:defRPr/>
                      </a:pPr>
                      <a:r>
                        <a:rPr lang="pl-PL" sz="2400" b="1" i="0" baseline="0" dirty="0">
                          <a:solidFill>
                            <a:srgbClr val="FF0000"/>
                          </a:solidFill>
                        </a:rPr>
                        <a:t>brak wymagań w tym zakresie</a:t>
                      </a:r>
                      <a:r>
                        <a:rPr lang="pl-PL" sz="2400" b="0" baseline="0" dirty="0">
                          <a:solidFill>
                            <a:schemeClr val="tx1"/>
                          </a:solidFill>
                        </a:rPr>
                        <a:t>,</a:t>
                      </a:r>
                    </a:p>
                    <a:p>
                      <a:pPr marL="271463" marR="0" lvl="0" indent="-271463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Calibri" panose="020F0502020204030204" pitchFamily="34" charset="0"/>
                        <a:buChar char="−"/>
                        <a:tabLst/>
                        <a:defRPr/>
                      </a:pPr>
                      <a:endParaRPr lang="pl-PL" sz="2400" b="0" baseline="0" dirty="0">
                        <a:solidFill>
                          <a:schemeClr val="tx1"/>
                        </a:solidFill>
                      </a:endParaRPr>
                    </a:p>
                    <a:p>
                      <a:pPr marL="271463" marR="0" lvl="0" indent="-271463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Calibri" panose="020F0502020204030204" pitchFamily="34" charset="0"/>
                        <a:buChar char="−"/>
                        <a:tabLst/>
                        <a:defRPr/>
                      </a:pPr>
                      <a:endParaRPr lang="pl-PL" sz="2400" b="0" baseline="0" dirty="0">
                        <a:solidFill>
                          <a:schemeClr val="tx1"/>
                        </a:solidFill>
                      </a:endParaRPr>
                    </a:p>
                    <a:p>
                      <a:pPr marL="271463" marR="0" lvl="0" indent="-271463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Calibri" panose="020F0502020204030204" pitchFamily="34" charset="0"/>
                        <a:buChar char="−"/>
                        <a:tabLst/>
                        <a:defRPr/>
                      </a:pPr>
                      <a:endParaRPr lang="pl-PL" sz="2400" b="0" baseline="0" dirty="0">
                        <a:solidFill>
                          <a:schemeClr val="tx1"/>
                        </a:solidFill>
                      </a:endParaRPr>
                    </a:p>
                    <a:p>
                      <a:pPr marL="271463" marR="0" lvl="0" indent="-271463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Calibri" panose="020F0502020204030204" pitchFamily="34" charset="0"/>
                        <a:buChar char="−"/>
                        <a:tabLst/>
                        <a:defRPr/>
                      </a:pPr>
                      <a:endParaRPr lang="pl-PL" sz="2400" b="0" baseline="0" dirty="0">
                        <a:solidFill>
                          <a:schemeClr val="tx1"/>
                        </a:solidFill>
                      </a:endParaRP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Calibri" panose="020F0502020204030204" pitchFamily="34" charset="0"/>
                        <a:buNone/>
                        <a:tabLst/>
                        <a:defRPr/>
                      </a:pPr>
                      <a:endParaRPr lang="pl-PL" sz="2400" b="0" baseline="0" dirty="0">
                        <a:solidFill>
                          <a:schemeClr val="tx1"/>
                        </a:solidFill>
                      </a:endParaRPr>
                    </a:p>
                    <a:p>
                      <a:pPr marL="271463" marR="0" lvl="0" indent="-271463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Calibri" panose="020F0502020204030204" pitchFamily="34" charset="0"/>
                        <a:buChar char="−"/>
                        <a:tabLst/>
                        <a:defRPr/>
                      </a:pPr>
                      <a:r>
                        <a:rPr lang="pl-PL" sz="2400" b="1" dirty="0"/>
                        <a:t>odległość</a:t>
                      </a:r>
                      <a:r>
                        <a:rPr lang="pl-PL" sz="2400" dirty="0"/>
                        <a:t> między klapami </a:t>
                      </a:r>
                      <a:r>
                        <a:rPr lang="pl-PL" sz="2400" b="1" dirty="0"/>
                        <a:t>nie może być</a:t>
                      </a:r>
                      <a:r>
                        <a:rPr lang="pl-PL" sz="2400" dirty="0"/>
                        <a:t>:</a:t>
                      </a:r>
                    </a:p>
                    <a:p>
                      <a:pPr marL="542925" indent="-276225" algn="just"/>
                      <a:r>
                        <a:rPr lang="pl-PL" sz="2400" dirty="0"/>
                        <a:t>•	</a:t>
                      </a:r>
                      <a:r>
                        <a:rPr lang="pl-PL" sz="2400" b="1" dirty="0">
                          <a:solidFill>
                            <a:srgbClr val="00B050"/>
                          </a:solidFill>
                        </a:rPr>
                        <a:t>mniejsza niż 4,0 m</a:t>
                      </a:r>
                      <a:r>
                        <a:rPr lang="pl-PL" sz="2400" dirty="0"/>
                        <a:t>,</a:t>
                      </a:r>
                    </a:p>
                    <a:p>
                      <a:pPr marL="542925" indent="-276225" algn="just"/>
                      <a:r>
                        <a:rPr lang="pl-PL" sz="2400" dirty="0"/>
                        <a:t>•	większa niż 20 m,</a:t>
                      </a:r>
                    </a:p>
                    <a:p>
                      <a:pPr marL="542925" indent="0" algn="just"/>
                      <a:r>
                        <a:rPr lang="pl-PL" sz="2400" b="1" dirty="0">
                          <a:solidFill>
                            <a:srgbClr val="00B050"/>
                          </a:solidFill>
                        </a:rPr>
                        <a:t>Omawiany wymóg nie dotyczy klap dymowych montowanych w pasmach świetlnych</a:t>
                      </a:r>
                      <a:r>
                        <a:rPr lang="pl-PL" sz="2400" dirty="0"/>
                        <a:t>.</a:t>
                      </a:r>
                    </a:p>
                    <a:p>
                      <a:pPr algn="just"/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1313346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6720532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324AA1F4-FFA5-649B-63C6-C852A56B8B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a 1">
            <a:extLst>
              <a:ext uri="{FF2B5EF4-FFF2-40B4-BE49-F238E27FC236}">
                <a16:creationId xmlns="" xmlns:a16="http://schemas.microsoft.com/office/drawing/2014/main" id="{6E8064B7-3B2D-640B-4011-382AB6FBDC3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69684853"/>
              </p:ext>
            </p:extLst>
          </p:nvPr>
        </p:nvGraphicFramePr>
        <p:xfrm>
          <a:off x="566442" y="355601"/>
          <a:ext cx="11172591" cy="602617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529558">
                  <a:extLst>
                    <a:ext uri="{9D8B030D-6E8A-4147-A177-3AD203B41FA5}">
                      <a16:colId xmlns="" xmlns:a16="http://schemas.microsoft.com/office/drawing/2014/main" val="1036634356"/>
                    </a:ext>
                  </a:extLst>
                </a:gridCol>
                <a:gridCol w="5643033">
                  <a:extLst>
                    <a:ext uri="{9D8B030D-6E8A-4147-A177-3AD203B41FA5}">
                      <a16:colId xmlns="" xmlns:a16="http://schemas.microsoft.com/office/drawing/2014/main" val="4032074707"/>
                    </a:ext>
                  </a:extLst>
                </a:gridCol>
              </a:tblGrid>
              <a:tr h="443853">
                <a:tc>
                  <a:txBody>
                    <a:bodyPr/>
                    <a:lstStyle/>
                    <a:p>
                      <a:pPr algn="ctr"/>
                      <a:r>
                        <a:rPr lang="pl-PL" sz="2400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PN-B-02877-4:2001 (</a:t>
                      </a:r>
                      <a:r>
                        <a:rPr lang="pl-PL" sz="2400" b="1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</a:rPr>
                        <a:t>STARA NORMA</a:t>
                      </a:r>
                      <a:r>
                        <a:rPr lang="pl-PL" sz="2400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)</a:t>
                      </a:r>
                      <a:endParaRPr lang="en-US" sz="24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400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PN-B-02877-4:2025-07 (</a:t>
                      </a:r>
                      <a:r>
                        <a:rPr lang="pl-PL" sz="2400" b="1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</a:rPr>
                        <a:t>NOWA NORMA</a:t>
                      </a:r>
                      <a:r>
                        <a:rPr lang="pl-PL" sz="2400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)</a:t>
                      </a:r>
                      <a:endParaRPr lang="en-US" sz="2400" dirty="0"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764245761"/>
                  </a:ext>
                </a:extLst>
              </a:tr>
              <a:tr h="770945">
                <a:tc gridSpan="2">
                  <a:txBody>
                    <a:bodyPr/>
                    <a:lstStyle/>
                    <a:p>
                      <a:pPr algn="ctr"/>
                      <a:r>
                        <a:rPr lang="pl-PL" sz="2400" i="1" u="sng" dirty="0"/>
                        <a:t>Rozmieszczenie klap dymowych na powierzchni dachu 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684833871"/>
                  </a:ext>
                </a:extLst>
              </a:tr>
              <a:tr h="4798033">
                <a:tc>
                  <a:txBody>
                    <a:bodyPr/>
                    <a:lstStyle/>
                    <a:p>
                      <a:pPr marL="271463" indent="-271463" algn="just">
                        <a:buFont typeface="Calibri" panose="020F0502020204030204" pitchFamily="34" charset="0"/>
                        <a:buChar char="−"/>
                      </a:pPr>
                      <a:r>
                        <a:rPr lang="pl-PL" sz="2400" b="0" dirty="0"/>
                        <a:t>wskazuje obowiązek umieszczenia klap (środka geometrycznego) </a:t>
                      </a:r>
                      <a:r>
                        <a:rPr lang="pl-PL" sz="2400" b="1" dirty="0"/>
                        <a:t>powyżej wysokości pomieszczenia </a:t>
                      </a:r>
                      <a:r>
                        <a:rPr lang="pl-PL" sz="2400" b="0" dirty="0"/>
                        <a:t>(zdefiniowana w normie), w przypadku dachu </a:t>
                      </a:r>
                      <a:br>
                        <a:rPr lang="pl-PL" sz="2400" b="0" dirty="0"/>
                      </a:br>
                      <a:r>
                        <a:rPr lang="pl-PL" sz="2400" b="0" dirty="0"/>
                        <a:t>o nachyleniu ≥ 12</a:t>
                      </a:r>
                      <a:r>
                        <a:rPr lang="pl-PL" sz="2400" b="0" baseline="30000" dirty="0"/>
                        <a:t>o</a:t>
                      </a:r>
                      <a:r>
                        <a:rPr lang="pl-PL" sz="2400" b="0" dirty="0"/>
                        <a:t>,</a:t>
                      </a:r>
                    </a:p>
                    <a:p>
                      <a:pPr marL="0" indent="0" algn="just">
                        <a:buFont typeface="Calibri" panose="020F0502020204030204" pitchFamily="34" charset="0"/>
                        <a:buNone/>
                      </a:pPr>
                      <a:endParaRPr lang="pl-PL" sz="2400" b="0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71463" marR="0" lvl="0" indent="-271463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Calibri" panose="020F0502020204030204" pitchFamily="34" charset="0"/>
                        <a:buChar char="−"/>
                        <a:tabLst/>
                        <a:defRPr/>
                      </a:pPr>
                      <a:r>
                        <a:rPr lang="pl-PL" sz="2400" b="1" i="0" baseline="0" dirty="0">
                          <a:solidFill>
                            <a:srgbClr val="FF0000"/>
                          </a:solidFill>
                        </a:rPr>
                        <a:t>nie wskazuje obowiązku </a:t>
                      </a:r>
                      <a:r>
                        <a:rPr lang="pl-PL" sz="2400" b="0" i="0" baseline="0" dirty="0">
                          <a:solidFill>
                            <a:schemeClr val="tx1"/>
                          </a:solidFill>
                        </a:rPr>
                        <a:t>umieszczenia klap (środka geometrycznego) powyżej wysokości pomieszczenia, w przypadku dachu o nachyleniu ≥ 12</a:t>
                      </a:r>
                      <a:r>
                        <a:rPr lang="pl-PL" sz="2400" b="0" i="0" baseline="30000" dirty="0">
                          <a:solidFill>
                            <a:schemeClr val="tx1"/>
                          </a:solidFill>
                        </a:rPr>
                        <a:t>o</a:t>
                      </a:r>
                      <a:r>
                        <a:rPr lang="pl-PL" sz="2400" b="0" i="0" baseline="0" dirty="0">
                          <a:solidFill>
                            <a:schemeClr val="tx1"/>
                          </a:solidFill>
                        </a:rPr>
                        <a:t>. Według omawianej normy górna krawędź podstawy klapy dymowej musi znajdować się 30 cm nad </a:t>
                      </a:r>
                      <a:r>
                        <a:rPr lang="pl-PL" sz="2400" b="0" i="0" baseline="0" dirty="0" err="1">
                          <a:solidFill>
                            <a:schemeClr val="tx1"/>
                          </a:solidFill>
                        </a:rPr>
                        <a:t>przekryciem</a:t>
                      </a:r>
                      <a:r>
                        <a:rPr lang="pl-PL" sz="2400" b="0" i="0" baseline="0" dirty="0">
                          <a:solidFill>
                            <a:schemeClr val="tx1"/>
                          </a:solidFill>
                        </a:rPr>
                        <a:t> dachu </a:t>
                      </a:r>
                      <a:r>
                        <a:rPr lang="pl-PL" sz="2400" b="0" i="0" baseline="0" dirty="0" smtClean="0">
                          <a:solidFill>
                            <a:schemeClr val="tx1"/>
                          </a:solidFill>
                        </a:rPr>
                        <a:t/>
                      </a:r>
                      <a:br>
                        <a:rPr lang="pl-PL" sz="2400" b="0" i="0" baseline="0" dirty="0" smtClean="0">
                          <a:solidFill>
                            <a:schemeClr val="tx1"/>
                          </a:solidFill>
                        </a:rPr>
                      </a:br>
                      <a:r>
                        <a:rPr lang="pl-PL" sz="2400" b="0" i="0" baseline="0" dirty="0" smtClean="0">
                          <a:solidFill>
                            <a:schemeClr val="tx1"/>
                          </a:solidFill>
                        </a:rPr>
                        <a:t>(nie </a:t>
                      </a:r>
                      <a:r>
                        <a:rPr lang="pl-PL" sz="2400" b="0" i="0" baseline="0" dirty="0">
                          <a:solidFill>
                            <a:schemeClr val="tx1"/>
                          </a:solidFill>
                        </a:rPr>
                        <a:t>dotyczy klatek schodowych i szybów dźwigowych),</a:t>
                      </a:r>
                      <a:endParaRPr lang="pl-PL" sz="2400" b="0" baseline="0" dirty="0">
                        <a:solidFill>
                          <a:schemeClr val="tx1"/>
                        </a:solidFill>
                      </a:endParaRPr>
                    </a:p>
                    <a:p>
                      <a:pPr marL="271463" marR="0" lvl="0" indent="-271463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Calibri" panose="020F0502020204030204" pitchFamily="34" charset="0"/>
                        <a:buChar char="−"/>
                        <a:tabLst/>
                        <a:defRPr/>
                      </a:pPr>
                      <a:endParaRPr lang="pl-PL" sz="2400" b="0" baseline="0" dirty="0">
                        <a:solidFill>
                          <a:schemeClr val="tx1"/>
                        </a:solidFill>
                      </a:endParaRPr>
                    </a:p>
                    <a:p>
                      <a:pPr algn="just"/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1313346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998591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>
            <a:extLst>
              <a:ext uri="{FF2B5EF4-FFF2-40B4-BE49-F238E27FC236}">
                <a16:creationId xmlns="" xmlns:a16="http://schemas.microsoft.com/office/drawing/2014/main" id="{DB413916-DCA0-6913-ADB5-775FEB5551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64067"/>
            <a:ext cx="10515600" cy="6138333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 algn="just">
              <a:buNone/>
            </a:pPr>
            <a:endParaRPr lang="pl-PL" sz="2400" b="1" dirty="0">
              <a:solidFill>
                <a:schemeClr val="tx1"/>
              </a:solidFill>
            </a:endParaRPr>
          </a:p>
          <a:p>
            <a:pPr marL="0" indent="0" algn="just">
              <a:buNone/>
            </a:pPr>
            <a:r>
              <a:rPr lang="pl-PL" sz="2400" dirty="0">
                <a:solidFill>
                  <a:schemeClr val="tx1"/>
                </a:solidFill>
              </a:rPr>
              <a:t>Przepisy </a:t>
            </a:r>
            <a:r>
              <a:rPr lang="pl-PL" sz="2400" dirty="0" err="1">
                <a:solidFill>
                  <a:schemeClr val="tx1"/>
                </a:solidFill>
              </a:rPr>
              <a:t>techniczno</a:t>
            </a:r>
            <a:r>
              <a:rPr lang="pl-PL" sz="2400" dirty="0">
                <a:solidFill>
                  <a:schemeClr val="tx1"/>
                </a:solidFill>
              </a:rPr>
              <a:t> – budowlane, przepisy przeciwpożarowe </a:t>
            </a:r>
            <a:r>
              <a:rPr lang="pl-PL" sz="2400" b="1" dirty="0">
                <a:solidFill>
                  <a:srgbClr val="00B050"/>
                </a:solidFill>
              </a:rPr>
              <a:t>nie nakładają obowiązku</a:t>
            </a:r>
            <a:r>
              <a:rPr lang="pl-PL" sz="2400" dirty="0">
                <a:solidFill>
                  <a:schemeClr val="tx1"/>
                </a:solidFill>
              </a:rPr>
              <a:t> projektowania i wykonywania urządzeń do usuwania dymu i ciepła zgodnie z Polską Normą (PN-B-02877-4).</a:t>
            </a:r>
          </a:p>
          <a:p>
            <a:pPr marL="0" indent="0" algn="just">
              <a:buNone/>
            </a:pPr>
            <a:endParaRPr lang="pl-PL" sz="2400" dirty="0">
              <a:solidFill>
                <a:schemeClr val="tx1"/>
              </a:solidFill>
            </a:endParaRPr>
          </a:p>
          <a:p>
            <a:pPr marL="0" indent="0" algn="just">
              <a:buNone/>
            </a:pPr>
            <a:r>
              <a:rPr lang="pl-PL" sz="2400" dirty="0">
                <a:solidFill>
                  <a:schemeClr val="tx1"/>
                </a:solidFill>
              </a:rPr>
              <a:t>Polskie przepisy prawne wskazują wyłącznie obowiązek spełnienia </a:t>
            </a:r>
            <a:r>
              <a:rPr lang="pl-PL" sz="2400" b="1" dirty="0">
                <a:solidFill>
                  <a:schemeClr val="tx1"/>
                </a:solidFill>
              </a:rPr>
              <a:t>wymagań funkcjonalnych</a:t>
            </a:r>
            <a:r>
              <a:rPr lang="pl-PL" sz="2400" dirty="0">
                <a:solidFill>
                  <a:schemeClr val="tx1"/>
                </a:solidFill>
              </a:rPr>
              <a:t> przez instalacje wentylacji oddymiającej.</a:t>
            </a:r>
          </a:p>
          <a:p>
            <a:pPr marL="0" indent="0" algn="just">
              <a:buNone/>
            </a:pPr>
            <a:endParaRPr lang="pl-PL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8022030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1E9EA321-7780-7D1F-5C7A-8FDFE0634C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a 1">
            <a:extLst>
              <a:ext uri="{FF2B5EF4-FFF2-40B4-BE49-F238E27FC236}">
                <a16:creationId xmlns="" xmlns:a16="http://schemas.microsoft.com/office/drawing/2014/main" id="{8E0BAA8F-0911-8BC3-A88F-3725A099C72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38983714"/>
              </p:ext>
            </p:extLst>
          </p:nvPr>
        </p:nvGraphicFramePr>
        <p:xfrm>
          <a:off x="566442" y="355601"/>
          <a:ext cx="11172591" cy="602617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529558">
                  <a:extLst>
                    <a:ext uri="{9D8B030D-6E8A-4147-A177-3AD203B41FA5}">
                      <a16:colId xmlns="" xmlns:a16="http://schemas.microsoft.com/office/drawing/2014/main" val="1036634356"/>
                    </a:ext>
                  </a:extLst>
                </a:gridCol>
                <a:gridCol w="5643033">
                  <a:extLst>
                    <a:ext uri="{9D8B030D-6E8A-4147-A177-3AD203B41FA5}">
                      <a16:colId xmlns="" xmlns:a16="http://schemas.microsoft.com/office/drawing/2014/main" val="4032074707"/>
                    </a:ext>
                  </a:extLst>
                </a:gridCol>
              </a:tblGrid>
              <a:tr h="443853">
                <a:tc>
                  <a:txBody>
                    <a:bodyPr/>
                    <a:lstStyle/>
                    <a:p>
                      <a:pPr algn="ctr"/>
                      <a:r>
                        <a:rPr lang="pl-PL" sz="2400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PN-B-02877-4:2001 (</a:t>
                      </a:r>
                      <a:r>
                        <a:rPr lang="pl-PL" sz="2400" b="1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</a:rPr>
                        <a:t>STARA NORMA</a:t>
                      </a:r>
                      <a:r>
                        <a:rPr lang="pl-PL" sz="2400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)</a:t>
                      </a:r>
                      <a:endParaRPr lang="en-US" sz="24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400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PN-B-02877-4:2025-07 (</a:t>
                      </a:r>
                      <a:r>
                        <a:rPr lang="pl-PL" sz="2400" b="1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</a:rPr>
                        <a:t>NOWA NORMA</a:t>
                      </a:r>
                      <a:r>
                        <a:rPr lang="pl-PL" sz="2400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)</a:t>
                      </a:r>
                      <a:endParaRPr lang="en-US" sz="2400" dirty="0"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764245761"/>
                  </a:ext>
                </a:extLst>
              </a:tr>
              <a:tr h="770945">
                <a:tc gridSpan="2">
                  <a:txBody>
                    <a:bodyPr/>
                    <a:lstStyle/>
                    <a:p>
                      <a:pPr algn="ctr"/>
                      <a:r>
                        <a:rPr lang="pl-PL" sz="2400" i="1" u="sng" dirty="0"/>
                        <a:t>Rozmieszczenie klap dymowych na powierzchni dachu 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684833871"/>
                  </a:ext>
                </a:extLst>
              </a:tr>
              <a:tr h="4798033">
                <a:tc>
                  <a:txBody>
                    <a:bodyPr/>
                    <a:lstStyle/>
                    <a:p>
                      <a:pPr marL="271463" indent="-271463" algn="just">
                        <a:buFont typeface="Calibri" panose="020F0502020204030204" pitchFamily="34" charset="0"/>
                        <a:buChar char="−"/>
                      </a:pPr>
                      <a:r>
                        <a:rPr lang="pl-PL" sz="2400" b="1" dirty="0"/>
                        <a:t>minimalna liczba klap </a:t>
                      </a:r>
                      <a:r>
                        <a:rPr lang="pl-PL" sz="2400" b="0" dirty="0"/>
                        <a:t>dymowych w strefie dymowej:</a:t>
                      </a:r>
                    </a:p>
                    <a:p>
                      <a:pPr marL="542925" indent="-276225" algn="just">
                        <a:buFont typeface="Calibri" panose="020F0502020204030204" pitchFamily="34" charset="0"/>
                        <a:buNone/>
                      </a:pPr>
                      <a:r>
                        <a:rPr lang="pl-PL" sz="2400" b="0" dirty="0"/>
                        <a:t>•	jedna klapa na każde 200 m</a:t>
                      </a:r>
                      <a:r>
                        <a:rPr lang="pl-PL" sz="2400" b="0" baseline="30000" dirty="0"/>
                        <a:t>2</a:t>
                      </a:r>
                      <a:r>
                        <a:rPr lang="pl-PL" sz="2400" b="0" dirty="0"/>
                        <a:t> strefy dymowej przy dachu o nachyleniu </a:t>
                      </a:r>
                      <a:br>
                        <a:rPr lang="pl-PL" sz="2400" b="0" dirty="0"/>
                      </a:br>
                      <a:r>
                        <a:rPr lang="pl-PL" sz="2400" b="0" dirty="0"/>
                        <a:t>≤ 12</a:t>
                      </a:r>
                      <a:r>
                        <a:rPr lang="pl-PL" sz="2400" b="0" baseline="30000" dirty="0"/>
                        <a:t>o</a:t>
                      </a:r>
                      <a:r>
                        <a:rPr lang="pl-PL" sz="2400" b="0" dirty="0"/>
                        <a:t>,</a:t>
                      </a:r>
                    </a:p>
                    <a:p>
                      <a:pPr marL="542925" indent="-276225" algn="just">
                        <a:buFont typeface="Calibri" panose="020F0502020204030204" pitchFamily="34" charset="0"/>
                        <a:buNone/>
                      </a:pPr>
                      <a:r>
                        <a:rPr lang="pl-PL" sz="2400" b="0" dirty="0"/>
                        <a:t>•	jedna klapa na każde 400 m</a:t>
                      </a:r>
                      <a:r>
                        <a:rPr lang="pl-PL" sz="2400" b="0" baseline="30000" dirty="0"/>
                        <a:t>2</a:t>
                      </a:r>
                      <a:r>
                        <a:rPr lang="pl-PL" sz="2400" b="0" dirty="0"/>
                        <a:t> strefy dymowej przy dachu o nachyleniu </a:t>
                      </a:r>
                      <a:br>
                        <a:rPr lang="pl-PL" sz="2400" b="0" dirty="0"/>
                      </a:br>
                      <a:r>
                        <a:rPr lang="pl-PL" sz="2400" b="0" dirty="0"/>
                        <a:t>&gt; 12</a:t>
                      </a:r>
                      <a:r>
                        <a:rPr lang="pl-PL" sz="2400" b="0" baseline="30000" dirty="0"/>
                        <a:t>o</a:t>
                      </a:r>
                      <a:r>
                        <a:rPr lang="pl-PL" sz="2400" b="0" dirty="0"/>
                        <a:t>,</a:t>
                      </a:r>
                    </a:p>
                    <a:p>
                      <a:pPr marL="0" indent="0" algn="just">
                        <a:buFont typeface="Calibri" panose="020F0502020204030204" pitchFamily="34" charset="0"/>
                        <a:buNone/>
                      </a:pPr>
                      <a:endParaRPr lang="pl-PL" sz="2400" b="0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71463" marR="0" lvl="0" indent="-271463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Calibri" panose="020F0502020204030204" pitchFamily="34" charset="0"/>
                        <a:buChar char="−"/>
                        <a:tabLst/>
                        <a:defRPr/>
                      </a:pPr>
                      <a:r>
                        <a:rPr lang="pl-PL" sz="2400" b="1" i="0" baseline="0" dirty="0">
                          <a:solidFill>
                            <a:srgbClr val="FF0000"/>
                          </a:solidFill>
                        </a:rPr>
                        <a:t>brak wymagań w tym zakresie</a:t>
                      </a:r>
                      <a:r>
                        <a:rPr lang="pl-PL" sz="2400" b="0" i="0" baseline="0" dirty="0">
                          <a:solidFill>
                            <a:schemeClr val="tx1"/>
                          </a:solidFill>
                        </a:rPr>
                        <a:t>,</a:t>
                      </a:r>
                      <a:endParaRPr lang="pl-PL" sz="2400" b="0" baseline="0" dirty="0">
                        <a:solidFill>
                          <a:schemeClr val="tx1"/>
                        </a:solidFill>
                      </a:endParaRPr>
                    </a:p>
                    <a:p>
                      <a:pPr marL="271463" marR="0" lvl="0" indent="-271463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Calibri" panose="020F0502020204030204" pitchFamily="34" charset="0"/>
                        <a:buChar char="−"/>
                        <a:tabLst/>
                        <a:defRPr/>
                      </a:pPr>
                      <a:endParaRPr lang="pl-PL" sz="2400" b="0" baseline="0" dirty="0">
                        <a:solidFill>
                          <a:schemeClr val="tx1"/>
                        </a:solidFill>
                      </a:endParaRPr>
                    </a:p>
                    <a:p>
                      <a:pPr algn="just"/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1313346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7304181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0345AC5B-FEF8-6086-5981-0814255711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>
            <a:extLst>
              <a:ext uri="{FF2B5EF4-FFF2-40B4-BE49-F238E27FC236}">
                <a16:creationId xmlns="" xmlns:a16="http://schemas.microsoft.com/office/drawing/2014/main" id="{2E884F75-49CE-E324-43A1-9521F1646D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64067"/>
            <a:ext cx="10515600" cy="6138333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 algn="just">
              <a:buNone/>
            </a:pPr>
            <a:endParaRPr lang="pl-PL" sz="2400" b="1" dirty="0">
              <a:solidFill>
                <a:schemeClr val="tx1"/>
              </a:solidFill>
            </a:endParaRPr>
          </a:p>
          <a:p>
            <a:pPr marL="0" indent="0" algn="ctr">
              <a:buNone/>
            </a:pPr>
            <a:r>
              <a:rPr lang="pl-PL" sz="2400" b="1" dirty="0">
                <a:solidFill>
                  <a:srgbClr val="FF0000"/>
                </a:solidFill>
              </a:rPr>
              <a:t>Urządzenia dostarczające powietrze kompensacyjne </a:t>
            </a:r>
          </a:p>
          <a:p>
            <a:pPr marL="0" indent="0" algn="ctr">
              <a:buNone/>
            </a:pPr>
            <a:r>
              <a:rPr lang="pl-PL" sz="6600" dirty="0">
                <a:solidFill>
                  <a:srgbClr val="FF0000"/>
                </a:solidFill>
              </a:rPr>
              <a:t>≠ </a:t>
            </a:r>
          </a:p>
          <a:p>
            <a:pPr marL="0" indent="0" algn="ctr">
              <a:buNone/>
            </a:pPr>
            <a:r>
              <a:rPr lang="pl-PL" sz="2400" b="1" dirty="0">
                <a:solidFill>
                  <a:srgbClr val="FF0000"/>
                </a:solidFill>
              </a:rPr>
              <a:t>otwory napływu powietrza kompensacyjnego </a:t>
            </a:r>
            <a:r>
              <a:rPr lang="pl-PL" sz="2400" dirty="0">
                <a:solidFill>
                  <a:srgbClr val="FF0000"/>
                </a:solidFill>
              </a:rPr>
              <a:t>(drzwi zewnętrzne, bramy zewnętrzne, bramy dokowe).</a:t>
            </a:r>
          </a:p>
          <a:p>
            <a:pPr marL="0" indent="0" algn="just">
              <a:buNone/>
            </a:pPr>
            <a:endParaRPr lang="pl-PL" sz="2400" dirty="0">
              <a:solidFill>
                <a:schemeClr val="tx1"/>
              </a:solidFill>
            </a:endParaRPr>
          </a:p>
          <a:p>
            <a:pPr marL="0" indent="0" algn="just">
              <a:buNone/>
            </a:pPr>
            <a:r>
              <a:rPr lang="pl-PL" sz="2400" dirty="0">
                <a:solidFill>
                  <a:schemeClr val="tx1"/>
                </a:solidFill>
              </a:rPr>
              <a:t>W celu ustalenia powierzchni efektywnej </a:t>
            </a:r>
            <a:r>
              <a:rPr lang="pl-PL" sz="2400" b="1" dirty="0">
                <a:solidFill>
                  <a:schemeClr val="tx1"/>
                </a:solidFill>
              </a:rPr>
              <a:t>urządzeń dostarczających powietrze kompensacyjne</a:t>
            </a:r>
            <a:r>
              <a:rPr lang="pl-PL" sz="2400" dirty="0">
                <a:solidFill>
                  <a:schemeClr val="tx1"/>
                </a:solidFill>
              </a:rPr>
              <a:t>, współczynnik korygujący (</a:t>
            </a:r>
            <a:r>
              <a:rPr lang="pl-PL" sz="2400" dirty="0" err="1">
                <a:solidFill>
                  <a:schemeClr val="tx1"/>
                </a:solidFill>
              </a:rPr>
              <a:t>Cz</a:t>
            </a:r>
            <a:r>
              <a:rPr lang="pl-PL" sz="2400" dirty="0">
                <a:solidFill>
                  <a:schemeClr val="tx1"/>
                </a:solidFill>
              </a:rPr>
              <a:t>) należy przyjąć zgodnie z normą </a:t>
            </a:r>
            <a:br>
              <a:rPr lang="pl-PL" sz="2400" dirty="0">
                <a:solidFill>
                  <a:schemeClr val="tx1"/>
                </a:solidFill>
              </a:rPr>
            </a:br>
            <a:r>
              <a:rPr lang="pl-PL" sz="2400" dirty="0">
                <a:solidFill>
                  <a:schemeClr val="tx1"/>
                </a:solidFill>
              </a:rPr>
              <a:t>PN-EN 12101-2, a nie według Tablicy 5 normy PN-B-02877-4:2025-07 </a:t>
            </a:r>
            <a:br>
              <a:rPr lang="pl-PL" sz="2400" dirty="0">
                <a:solidFill>
                  <a:schemeClr val="tx1"/>
                </a:solidFill>
              </a:rPr>
            </a:br>
            <a:r>
              <a:rPr lang="pl-PL" sz="2400" dirty="0">
                <a:solidFill>
                  <a:schemeClr val="tx1"/>
                </a:solidFill>
              </a:rPr>
              <a:t>(jak w przypadku otworów napływu powietrza kompensacyjnego).</a:t>
            </a:r>
          </a:p>
          <a:p>
            <a:pPr marL="0" indent="0" algn="just">
              <a:buNone/>
            </a:pPr>
            <a:endParaRPr lang="pl-PL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749372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7EC601A6-86C5-95DB-AC7F-48CC2699DF3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a 1">
            <a:extLst>
              <a:ext uri="{FF2B5EF4-FFF2-40B4-BE49-F238E27FC236}">
                <a16:creationId xmlns="" xmlns:a16="http://schemas.microsoft.com/office/drawing/2014/main" id="{F4454EC5-D4F4-2952-8EA7-FB77707651D6}"/>
              </a:ext>
            </a:extLst>
          </p:cNvPr>
          <p:cNvGraphicFramePr>
            <a:graphicFrameLocks noGrp="1"/>
          </p:cNvGraphicFramePr>
          <p:nvPr/>
        </p:nvGraphicFramePr>
        <p:xfrm>
          <a:off x="566442" y="355601"/>
          <a:ext cx="11172591" cy="602617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529558">
                  <a:extLst>
                    <a:ext uri="{9D8B030D-6E8A-4147-A177-3AD203B41FA5}">
                      <a16:colId xmlns="" xmlns:a16="http://schemas.microsoft.com/office/drawing/2014/main" val="1036634356"/>
                    </a:ext>
                  </a:extLst>
                </a:gridCol>
                <a:gridCol w="5643033">
                  <a:extLst>
                    <a:ext uri="{9D8B030D-6E8A-4147-A177-3AD203B41FA5}">
                      <a16:colId xmlns="" xmlns:a16="http://schemas.microsoft.com/office/drawing/2014/main" val="4032074707"/>
                    </a:ext>
                  </a:extLst>
                </a:gridCol>
              </a:tblGrid>
              <a:tr h="443853">
                <a:tc>
                  <a:txBody>
                    <a:bodyPr/>
                    <a:lstStyle/>
                    <a:p>
                      <a:pPr algn="ctr"/>
                      <a:r>
                        <a:rPr lang="pl-PL" sz="2400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PN-B-02877-4:2001 (</a:t>
                      </a:r>
                      <a:r>
                        <a:rPr lang="pl-PL" sz="2400" b="1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</a:rPr>
                        <a:t>STARA NORMA</a:t>
                      </a:r>
                      <a:r>
                        <a:rPr lang="pl-PL" sz="2400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)</a:t>
                      </a:r>
                      <a:endParaRPr lang="en-US" sz="24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400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PN-B-02877-4:2025-07 (</a:t>
                      </a:r>
                      <a:r>
                        <a:rPr lang="pl-PL" sz="2400" b="1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</a:rPr>
                        <a:t>NOWA NORMA</a:t>
                      </a:r>
                      <a:r>
                        <a:rPr lang="pl-PL" sz="2400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)</a:t>
                      </a:r>
                      <a:endParaRPr lang="en-US" sz="2400" dirty="0"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764245761"/>
                  </a:ext>
                </a:extLst>
              </a:tr>
              <a:tr h="770945">
                <a:tc gridSpan="2">
                  <a:txBody>
                    <a:bodyPr/>
                    <a:lstStyle/>
                    <a:p>
                      <a:pPr algn="ctr"/>
                      <a:r>
                        <a:rPr lang="pl-PL" sz="2400" i="1" u="sng" dirty="0"/>
                        <a:t>Zapewnienie dostatecznego dopływu powietrza kompensacyjnego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684833871"/>
                  </a:ext>
                </a:extLst>
              </a:tr>
              <a:tr h="4798033">
                <a:tc>
                  <a:txBody>
                    <a:bodyPr/>
                    <a:lstStyle/>
                    <a:p>
                      <a:pPr marL="271463" indent="-271463" algn="just">
                        <a:buFont typeface="Calibri" panose="020F0502020204030204" pitchFamily="34" charset="0"/>
                        <a:buChar char="−"/>
                      </a:pPr>
                      <a:r>
                        <a:rPr lang="pl-PL" sz="2400" b="0" dirty="0"/>
                        <a:t>otwory napowietrzające należy umieścić </a:t>
                      </a:r>
                      <a:r>
                        <a:rPr lang="pl-PL" sz="2400" b="1" dirty="0"/>
                        <a:t>w</a:t>
                      </a:r>
                      <a:r>
                        <a:rPr lang="pl-PL" sz="2400" b="0" dirty="0"/>
                        <a:t> </a:t>
                      </a:r>
                      <a:r>
                        <a:rPr lang="pl-PL" sz="2400" b="1" dirty="0"/>
                        <a:t>dolnej części pomieszczenia</a:t>
                      </a:r>
                      <a:r>
                        <a:rPr lang="pl-PL" sz="2400" b="0" dirty="0"/>
                        <a:t>,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71463" marR="0" lvl="0" indent="-271463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Calibri" panose="020F0502020204030204" pitchFamily="34" charset="0"/>
                        <a:buChar char="−"/>
                        <a:tabLst/>
                        <a:defRPr/>
                      </a:pPr>
                      <a:r>
                        <a:rPr lang="pl-PL" sz="2400" b="1" i="0" baseline="0" dirty="0">
                          <a:solidFill>
                            <a:srgbClr val="00B050"/>
                          </a:solidFill>
                        </a:rPr>
                        <a:t>Urządzenia dostarczające powietrze kompensacyjne</a:t>
                      </a:r>
                      <a:r>
                        <a:rPr lang="pl-PL" sz="2400" b="0" i="0" baseline="0" dirty="0">
                          <a:solidFill>
                            <a:schemeClr val="tx1"/>
                          </a:solidFill>
                        </a:rPr>
                        <a:t>, </a:t>
                      </a:r>
                      <a:r>
                        <a:rPr lang="pl-PL" sz="2400" b="1" i="0" baseline="0" dirty="0">
                          <a:solidFill>
                            <a:schemeClr val="tx1"/>
                          </a:solidFill>
                        </a:rPr>
                        <a:t>otwory napowietrzające </a:t>
                      </a:r>
                      <a:r>
                        <a:rPr lang="pl-PL" sz="2400" b="0" i="0" baseline="0" dirty="0">
                          <a:solidFill>
                            <a:schemeClr val="tx1"/>
                          </a:solidFill>
                        </a:rPr>
                        <a:t>(drzwi, bramy zewnętrzne) w ścianach należy umieścić w dolnej części pomieszczenia. </a:t>
                      </a:r>
                      <a:r>
                        <a:rPr lang="pl-PL" sz="2400" b="1" i="0" baseline="0" dirty="0">
                          <a:solidFill>
                            <a:srgbClr val="00B050"/>
                          </a:solidFill>
                        </a:rPr>
                        <a:t>Zaleca się aby omawiane otwory znajdowały się w co najmniej dwóch ścianach zewnętrznych (dotyczy pomieszczeń), ponadto określono odległość od podstawy warstwy dymu</a:t>
                      </a:r>
                      <a:r>
                        <a:rPr lang="pl-PL" sz="2400" b="0" i="0" baseline="0" dirty="0">
                          <a:solidFill>
                            <a:schemeClr val="tx1"/>
                          </a:solidFill>
                        </a:rPr>
                        <a:t>,</a:t>
                      </a:r>
                      <a:endParaRPr lang="pl-PL" sz="2400" b="0" baseline="0" dirty="0">
                        <a:solidFill>
                          <a:schemeClr val="tx1"/>
                        </a:solidFill>
                      </a:endParaRPr>
                    </a:p>
                    <a:p>
                      <a:pPr marL="271463" marR="0" lvl="0" indent="-271463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Calibri" panose="020F0502020204030204" pitchFamily="34" charset="0"/>
                        <a:buChar char="−"/>
                        <a:tabLst/>
                        <a:defRPr/>
                      </a:pPr>
                      <a:endParaRPr lang="pl-PL" sz="2400" b="0" baseline="0" dirty="0">
                        <a:solidFill>
                          <a:schemeClr val="tx1"/>
                        </a:solidFill>
                      </a:endParaRPr>
                    </a:p>
                    <a:p>
                      <a:pPr algn="just"/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1313346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5815240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85DA5A72-0B60-981C-6562-55BB083121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a 1">
            <a:extLst>
              <a:ext uri="{FF2B5EF4-FFF2-40B4-BE49-F238E27FC236}">
                <a16:creationId xmlns="" xmlns:a16="http://schemas.microsoft.com/office/drawing/2014/main" id="{2D84200C-7E45-6D0C-4A50-C7619FC116B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96242085"/>
              </p:ext>
            </p:extLst>
          </p:nvPr>
        </p:nvGraphicFramePr>
        <p:xfrm>
          <a:off x="566442" y="355601"/>
          <a:ext cx="11172591" cy="602617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529558">
                  <a:extLst>
                    <a:ext uri="{9D8B030D-6E8A-4147-A177-3AD203B41FA5}">
                      <a16:colId xmlns="" xmlns:a16="http://schemas.microsoft.com/office/drawing/2014/main" val="1036634356"/>
                    </a:ext>
                  </a:extLst>
                </a:gridCol>
                <a:gridCol w="5643033">
                  <a:extLst>
                    <a:ext uri="{9D8B030D-6E8A-4147-A177-3AD203B41FA5}">
                      <a16:colId xmlns="" xmlns:a16="http://schemas.microsoft.com/office/drawing/2014/main" val="4032074707"/>
                    </a:ext>
                  </a:extLst>
                </a:gridCol>
              </a:tblGrid>
              <a:tr h="443853">
                <a:tc>
                  <a:txBody>
                    <a:bodyPr/>
                    <a:lstStyle/>
                    <a:p>
                      <a:pPr algn="ctr"/>
                      <a:r>
                        <a:rPr lang="pl-PL" sz="2400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PN-B-02877-4:2001 (</a:t>
                      </a:r>
                      <a:r>
                        <a:rPr lang="pl-PL" sz="2400" b="1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</a:rPr>
                        <a:t>STARA NORMA</a:t>
                      </a:r>
                      <a:r>
                        <a:rPr lang="pl-PL" sz="2400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)</a:t>
                      </a:r>
                      <a:endParaRPr lang="en-US" sz="24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400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PN-B-02877-4:2025-07 (</a:t>
                      </a:r>
                      <a:r>
                        <a:rPr lang="pl-PL" sz="2400" b="1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</a:rPr>
                        <a:t>NOWA NORMA</a:t>
                      </a:r>
                      <a:r>
                        <a:rPr lang="pl-PL" sz="2400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)</a:t>
                      </a:r>
                      <a:endParaRPr lang="en-US" sz="2400" dirty="0"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764245761"/>
                  </a:ext>
                </a:extLst>
              </a:tr>
              <a:tr h="770945">
                <a:tc gridSpan="2">
                  <a:txBody>
                    <a:bodyPr/>
                    <a:lstStyle/>
                    <a:p>
                      <a:pPr algn="ctr"/>
                      <a:r>
                        <a:rPr lang="pl-PL" sz="2400" i="1" u="sng" dirty="0"/>
                        <a:t>Zapewnienie dostatecznego dopływu powietrza kompensacyjnego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684833871"/>
                  </a:ext>
                </a:extLst>
              </a:tr>
              <a:tr h="4798033">
                <a:tc>
                  <a:txBody>
                    <a:bodyPr/>
                    <a:lstStyle/>
                    <a:p>
                      <a:pPr marL="271463" indent="-271463" algn="just">
                        <a:buFont typeface="Calibri" panose="020F0502020204030204" pitchFamily="34" charset="0"/>
                        <a:buChar char="−"/>
                      </a:pPr>
                      <a:r>
                        <a:rPr lang="pl-PL" sz="2400" b="1" dirty="0"/>
                        <a:t>brak obowiązku oznakowania </a:t>
                      </a:r>
                      <a:r>
                        <a:rPr lang="pl-PL" sz="2400" b="0" dirty="0"/>
                        <a:t>otworów napowietrzających,</a:t>
                      </a:r>
                    </a:p>
                    <a:p>
                      <a:pPr marL="271463" indent="-271463" algn="just">
                        <a:buFont typeface="Calibri" panose="020F0502020204030204" pitchFamily="34" charset="0"/>
                        <a:buChar char="−"/>
                      </a:pPr>
                      <a:r>
                        <a:rPr lang="pl-PL" sz="2400" b="1" dirty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powierzchnia</a:t>
                      </a:r>
                      <a:r>
                        <a:rPr lang="pl-PL" sz="2400" dirty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geometryczna </a:t>
                      </a:r>
                      <a:r>
                        <a:rPr lang="pl-PL" sz="2400" b="1" dirty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otworów napowietrzających</a:t>
                      </a:r>
                      <a:r>
                        <a:rPr lang="pl-PL" sz="2400" dirty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musi być </a:t>
                      </a:r>
                      <a:r>
                        <a:rPr lang="pl-PL" sz="2400" b="1" dirty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większa </a:t>
                      </a:r>
                      <a:br>
                        <a:rPr lang="pl-PL" sz="2400" b="1" dirty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</a:br>
                      <a:r>
                        <a:rPr lang="pl-PL" sz="2400" b="1" dirty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o co najmniej 30 %</a:t>
                      </a:r>
                      <a:r>
                        <a:rPr lang="pl-PL" sz="2400" dirty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od sumy powierzchni geometrycznej klap dymowych strefy dymowej o największej powierzchni czynnej zainstalowanej klap dymowych,</a:t>
                      </a:r>
                      <a:endParaRPr lang="pl-PL" sz="2400" b="0" dirty="0"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71463" marR="0" lvl="0" indent="-271463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Calibri" panose="020F0502020204030204" pitchFamily="34" charset="0"/>
                        <a:buChar char="−"/>
                        <a:tabLst/>
                        <a:defRPr/>
                      </a:pPr>
                      <a:r>
                        <a:rPr lang="pl-PL" sz="2400" b="1" i="0" baseline="0" dirty="0">
                          <a:solidFill>
                            <a:srgbClr val="00B050"/>
                          </a:solidFill>
                        </a:rPr>
                        <a:t>obowiązek </a:t>
                      </a:r>
                      <a:r>
                        <a:rPr lang="pl-PL" sz="2400" b="0" i="0" baseline="0" dirty="0">
                          <a:solidFill>
                            <a:schemeClr val="tx1"/>
                          </a:solidFill>
                        </a:rPr>
                        <a:t>oznakowania otworów napowietrzających,</a:t>
                      </a:r>
                    </a:p>
                    <a:p>
                      <a:pPr marL="271463" marR="0" lvl="0" indent="-271463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Calibri" panose="020F0502020204030204" pitchFamily="34" charset="0"/>
                        <a:buChar char="−"/>
                        <a:tabLst/>
                        <a:defRPr/>
                      </a:pPr>
                      <a:r>
                        <a:rPr lang="pl-PL" sz="2400" b="1" baseline="0" dirty="0">
                          <a:solidFill>
                            <a:srgbClr val="00B050"/>
                          </a:solidFill>
                        </a:rPr>
                        <a:t>łączna powierzchnia efektywna (</a:t>
                      </a:r>
                      <a:r>
                        <a:rPr lang="pl-PL" sz="2400" b="1" baseline="0" dirty="0" err="1">
                          <a:solidFill>
                            <a:srgbClr val="00B050"/>
                          </a:solidFill>
                        </a:rPr>
                        <a:t>A</a:t>
                      </a:r>
                      <a:r>
                        <a:rPr lang="pl-PL" sz="2400" b="1" baseline="-25000" dirty="0" err="1">
                          <a:solidFill>
                            <a:srgbClr val="00B050"/>
                          </a:solidFill>
                        </a:rPr>
                        <a:t>eff</a:t>
                      </a:r>
                      <a:r>
                        <a:rPr lang="pl-PL" sz="2400" b="1" baseline="0" dirty="0">
                          <a:solidFill>
                            <a:srgbClr val="00B050"/>
                          </a:solidFill>
                        </a:rPr>
                        <a:t> = współczynnik </a:t>
                      </a:r>
                      <a:r>
                        <a:rPr lang="pl-PL" sz="2400" b="1" baseline="0" dirty="0" err="1">
                          <a:solidFill>
                            <a:srgbClr val="00B050"/>
                          </a:solidFill>
                        </a:rPr>
                        <a:t>C</a:t>
                      </a:r>
                      <a:r>
                        <a:rPr lang="pl-PL" sz="2400" b="1" baseline="-25000" dirty="0" err="1">
                          <a:solidFill>
                            <a:srgbClr val="00B050"/>
                          </a:solidFill>
                        </a:rPr>
                        <a:t>z</a:t>
                      </a:r>
                      <a:r>
                        <a:rPr lang="pl-PL" sz="2400" b="1" baseline="0" dirty="0">
                          <a:solidFill>
                            <a:srgbClr val="00B050"/>
                          </a:solidFill>
                        </a:rPr>
                        <a:t> • powierzchnia geometryczna otworu napowietrzającego) </a:t>
                      </a:r>
                      <a:r>
                        <a:rPr lang="pl-PL" sz="2400" b="0" baseline="0" dirty="0">
                          <a:solidFill>
                            <a:schemeClr val="tx1"/>
                          </a:solidFill>
                        </a:rPr>
                        <a:t>otworów napływu powietrza kompensacyjnego </a:t>
                      </a:r>
                      <a:r>
                        <a:rPr lang="pl-PL" sz="2400" b="1" baseline="0" dirty="0">
                          <a:solidFill>
                            <a:srgbClr val="00B050"/>
                          </a:solidFill>
                        </a:rPr>
                        <a:t>musi być nie mniejsza niż łączna powierzchnia czynna oddymiania dla danej strefy dymowej</a:t>
                      </a:r>
                      <a:r>
                        <a:rPr lang="pl-PL" sz="2400" b="0" baseline="0" dirty="0">
                          <a:solidFill>
                            <a:schemeClr val="tx1"/>
                          </a:solidFill>
                        </a:rPr>
                        <a:t>,</a:t>
                      </a:r>
                    </a:p>
                    <a:p>
                      <a:pPr marL="271463" marR="0" lvl="0" indent="-271463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Calibri" panose="020F0502020204030204" pitchFamily="34" charset="0"/>
                        <a:buChar char="−"/>
                        <a:tabLst/>
                        <a:defRPr/>
                      </a:pPr>
                      <a:endParaRPr lang="pl-PL" sz="2400" b="0" baseline="0" dirty="0">
                        <a:solidFill>
                          <a:schemeClr val="tx1"/>
                        </a:solidFill>
                      </a:endParaRPr>
                    </a:p>
                    <a:p>
                      <a:pPr algn="just"/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1313346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7283067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720E3699-1BF9-8AE0-260E-4941DD825C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a 1">
            <a:extLst>
              <a:ext uri="{FF2B5EF4-FFF2-40B4-BE49-F238E27FC236}">
                <a16:creationId xmlns="" xmlns:a16="http://schemas.microsoft.com/office/drawing/2014/main" id="{887B26E5-F771-DE37-57D8-8D483A775CF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19424403"/>
              </p:ext>
            </p:extLst>
          </p:nvPr>
        </p:nvGraphicFramePr>
        <p:xfrm>
          <a:off x="566442" y="355601"/>
          <a:ext cx="11172591" cy="602617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529558">
                  <a:extLst>
                    <a:ext uri="{9D8B030D-6E8A-4147-A177-3AD203B41FA5}">
                      <a16:colId xmlns="" xmlns:a16="http://schemas.microsoft.com/office/drawing/2014/main" val="1036634356"/>
                    </a:ext>
                  </a:extLst>
                </a:gridCol>
                <a:gridCol w="5643033">
                  <a:extLst>
                    <a:ext uri="{9D8B030D-6E8A-4147-A177-3AD203B41FA5}">
                      <a16:colId xmlns="" xmlns:a16="http://schemas.microsoft.com/office/drawing/2014/main" val="4032074707"/>
                    </a:ext>
                  </a:extLst>
                </a:gridCol>
              </a:tblGrid>
              <a:tr h="443853">
                <a:tc>
                  <a:txBody>
                    <a:bodyPr/>
                    <a:lstStyle/>
                    <a:p>
                      <a:pPr algn="ctr"/>
                      <a:r>
                        <a:rPr lang="pl-PL" sz="2400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PN-B-02877-4:2001 (</a:t>
                      </a:r>
                      <a:r>
                        <a:rPr lang="pl-PL" sz="2400" b="1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</a:rPr>
                        <a:t>STARA NORMA</a:t>
                      </a:r>
                      <a:r>
                        <a:rPr lang="pl-PL" sz="2400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)</a:t>
                      </a:r>
                      <a:endParaRPr lang="en-US" sz="24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400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PN-B-02877-4:2025-07 (</a:t>
                      </a:r>
                      <a:r>
                        <a:rPr lang="pl-PL" sz="2400" b="1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</a:rPr>
                        <a:t>NOWA NORMA</a:t>
                      </a:r>
                      <a:r>
                        <a:rPr lang="pl-PL" sz="2400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)</a:t>
                      </a:r>
                      <a:endParaRPr lang="en-US" sz="2400" dirty="0"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764245761"/>
                  </a:ext>
                </a:extLst>
              </a:tr>
              <a:tr h="770945">
                <a:tc gridSpan="2">
                  <a:txBody>
                    <a:bodyPr/>
                    <a:lstStyle/>
                    <a:p>
                      <a:pPr algn="ctr"/>
                      <a:r>
                        <a:rPr lang="pl-PL" sz="2400" i="1" u="sng" dirty="0"/>
                        <a:t>Zapewnienie dostatecznego dopływu powietrza kompensacyjnego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684833871"/>
                  </a:ext>
                </a:extLst>
              </a:tr>
              <a:tr h="4798033">
                <a:tc>
                  <a:txBody>
                    <a:bodyPr/>
                    <a:lstStyle/>
                    <a:p>
                      <a:pPr marL="271463" indent="-271463" algn="just">
                        <a:buFont typeface="Calibri" panose="020F0502020204030204" pitchFamily="34" charset="0"/>
                        <a:buChar char="−"/>
                      </a:pPr>
                      <a:r>
                        <a:rPr lang="pl-PL" sz="2400" b="0" dirty="0"/>
                        <a:t>otworami napowietrzającymi mogą być drzwi i okna, które w przypadku pożaru </a:t>
                      </a:r>
                      <a:r>
                        <a:rPr lang="pl-PL" sz="2400" b="1" dirty="0"/>
                        <a:t>dadzą się otworzyć od zewnątrz </a:t>
                      </a:r>
                      <a:r>
                        <a:rPr lang="pl-PL" sz="2400" b="0" dirty="0"/>
                        <a:t>(brak obowiązku automatycznego otwarcia),</a:t>
                      </a:r>
                    </a:p>
                    <a:p>
                      <a:pPr marL="271463" indent="-271463" algn="just">
                        <a:buFont typeface="Calibri" panose="020F0502020204030204" pitchFamily="34" charset="0"/>
                        <a:buChar char="−"/>
                      </a:pPr>
                      <a:endParaRPr lang="pl-PL" sz="2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71463" marR="0" lvl="0" indent="-271463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Calibri" panose="020F0502020204030204" pitchFamily="34" charset="0"/>
                        <a:buChar char="−"/>
                        <a:tabLst/>
                        <a:defRPr/>
                      </a:pPr>
                      <a:r>
                        <a:rPr lang="pl-PL" sz="2400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otworami napowietrzającymi mogą być drzwi i okna, </a:t>
                      </a:r>
                      <a:r>
                        <a:rPr lang="pl-PL" sz="2400" b="1" dirty="0">
                          <a:solidFill>
                            <a:srgbClr val="00B050"/>
                          </a:solidFill>
                          <a:effectLst/>
                          <a:latin typeface="+mn-lt"/>
                          <a:ea typeface="Calibri" panose="020F0502020204030204" pitchFamily="34" charset="0"/>
                        </a:rPr>
                        <a:t>bramy zewnętrzne, bramy dokowe, klapy dymowe lub ścienne urządzenia oddymiające,</a:t>
                      </a:r>
                      <a:r>
                        <a:rPr lang="pl-PL" sz="2400" dirty="0">
                          <a:solidFill>
                            <a:srgbClr val="00B050"/>
                          </a:solidFill>
                          <a:effectLst/>
                          <a:latin typeface="+mn-lt"/>
                          <a:ea typeface="Calibri" panose="020F0502020204030204" pitchFamily="34" charset="0"/>
                        </a:rPr>
                        <a:t> </a:t>
                      </a:r>
                      <a:r>
                        <a:rPr lang="pl-PL" sz="2400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które w przypadku pożaru </a:t>
                      </a:r>
                      <a:r>
                        <a:rPr lang="pl-PL" sz="2400" b="1" dirty="0">
                          <a:solidFill>
                            <a:srgbClr val="00B050"/>
                          </a:solidFill>
                          <a:effectLst/>
                          <a:latin typeface="+mn-lt"/>
                          <a:ea typeface="Calibri" panose="020F0502020204030204" pitchFamily="34" charset="0"/>
                        </a:rPr>
                        <a:t>otworzą się samoczynnie </a:t>
                      </a:r>
                      <a:r>
                        <a:rPr lang="pl-PL" sz="2400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(w danej strefie dymowej)</a:t>
                      </a:r>
                      <a:r>
                        <a:rPr lang="pl-PL" sz="2400" b="0" i="0" baseline="0" dirty="0">
                          <a:solidFill>
                            <a:schemeClr val="tx1"/>
                          </a:solidFill>
                          <a:latin typeface="+mn-lt"/>
                        </a:rPr>
                        <a:t>,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Calibri" panose="020F0502020204030204" pitchFamily="34" charset="0"/>
                        <a:buNone/>
                        <a:tabLst/>
                        <a:defRPr/>
                      </a:pPr>
                      <a:endParaRPr lang="pl-PL" sz="2400" b="0" i="0" baseline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just"/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1313346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8764625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5B4A1D16-13D4-68A2-3203-FAB2A6ACF16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a 1">
            <a:extLst>
              <a:ext uri="{FF2B5EF4-FFF2-40B4-BE49-F238E27FC236}">
                <a16:creationId xmlns="" xmlns:a16="http://schemas.microsoft.com/office/drawing/2014/main" id="{68B3A834-437A-71D2-211D-27C47448EF6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25745565"/>
              </p:ext>
            </p:extLst>
          </p:nvPr>
        </p:nvGraphicFramePr>
        <p:xfrm>
          <a:off x="566442" y="355601"/>
          <a:ext cx="11172591" cy="607446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529558">
                  <a:extLst>
                    <a:ext uri="{9D8B030D-6E8A-4147-A177-3AD203B41FA5}">
                      <a16:colId xmlns="" xmlns:a16="http://schemas.microsoft.com/office/drawing/2014/main" val="1036634356"/>
                    </a:ext>
                  </a:extLst>
                </a:gridCol>
                <a:gridCol w="5643033">
                  <a:extLst>
                    <a:ext uri="{9D8B030D-6E8A-4147-A177-3AD203B41FA5}">
                      <a16:colId xmlns="" xmlns:a16="http://schemas.microsoft.com/office/drawing/2014/main" val="4032074707"/>
                    </a:ext>
                  </a:extLst>
                </a:gridCol>
              </a:tblGrid>
              <a:tr h="443853">
                <a:tc>
                  <a:txBody>
                    <a:bodyPr/>
                    <a:lstStyle/>
                    <a:p>
                      <a:pPr algn="ctr"/>
                      <a:r>
                        <a:rPr lang="pl-PL" sz="2400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PN-B-02877-4:2001 (</a:t>
                      </a:r>
                      <a:r>
                        <a:rPr lang="pl-PL" sz="2400" b="1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</a:rPr>
                        <a:t>STARA NORMA</a:t>
                      </a:r>
                      <a:r>
                        <a:rPr lang="pl-PL" sz="2400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)</a:t>
                      </a:r>
                      <a:endParaRPr lang="en-US" sz="24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400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PN-B-02877-4:2025-07 (</a:t>
                      </a:r>
                      <a:r>
                        <a:rPr lang="pl-PL" sz="2400" b="1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</a:rPr>
                        <a:t>NOWA NORMA</a:t>
                      </a:r>
                      <a:r>
                        <a:rPr lang="pl-PL" sz="2400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)</a:t>
                      </a:r>
                      <a:endParaRPr lang="en-US" sz="2400" dirty="0"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764245761"/>
                  </a:ext>
                </a:extLst>
              </a:tr>
              <a:tr h="770945">
                <a:tc gridSpan="2">
                  <a:txBody>
                    <a:bodyPr/>
                    <a:lstStyle/>
                    <a:p>
                      <a:pPr algn="ctr"/>
                      <a:r>
                        <a:rPr lang="pl-PL" sz="2400" i="1" u="sng" dirty="0"/>
                        <a:t>Zapewnienie dostatecznego dopływu powietrza kompensacyjnego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684833871"/>
                  </a:ext>
                </a:extLst>
              </a:tr>
              <a:tr h="4798033">
                <a:tc>
                  <a:txBody>
                    <a:bodyPr/>
                    <a:lstStyle/>
                    <a:p>
                      <a:pPr marL="271463" indent="-271463" algn="just">
                        <a:buFont typeface="Calibri" panose="020F0502020204030204" pitchFamily="34" charset="0"/>
                        <a:buChar char="−"/>
                      </a:pPr>
                      <a:endParaRPr lang="pl-PL" sz="2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Calibri" panose="020F0502020204030204" pitchFamily="34" charset="0"/>
                        <a:buNone/>
                        <a:tabLst/>
                        <a:defRPr/>
                      </a:pPr>
                      <a:r>
                        <a:rPr lang="pl-PL" sz="2400" b="1" dirty="0">
                          <a:solidFill>
                            <a:srgbClr val="00B050"/>
                          </a:solidFill>
                          <a:effectLst/>
                          <a:latin typeface="+mn-lt"/>
                          <a:ea typeface="Calibri" panose="020F0502020204030204" pitchFamily="34" charset="0"/>
                        </a:rPr>
                        <a:t>Klapy dymowe lub ścienne urządzenia oddymiające można wykorzystać jako otwory napowietrzające w razie braku możliwości zapewnienia wymaganej powierzchni efektywnej otworów napływu powietrza kompensacyjnego, ich zastosowanie należy potwierdzić symulacją CFD lub próbą funkcjonalną z zastosowaniem metody gorącego dymu. </a:t>
                      </a:r>
                      <a:r>
                        <a:rPr lang="pl-PL" sz="2400" b="1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</a:rPr>
                        <a:t>Do </a:t>
                      </a:r>
                      <a:r>
                        <a:rPr lang="pl-PL" sz="2400" b="1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</a:rPr>
                        <a:t>napowietrzania </a:t>
                      </a:r>
                      <a:r>
                        <a:rPr lang="pl-PL" sz="2400" b="1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</a:rPr>
                        <a:t>nie mogą służyć otwory oddymiające zlokalizowane w przyległej </a:t>
                      </a:r>
                      <a:r>
                        <a:rPr lang="pl-PL" sz="2400" b="1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</a:rPr>
                        <a:t>(sąsiedniej) strefie </a:t>
                      </a:r>
                      <a:r>
                        <a:rPr lang="pl-PL" sz="2400" b="1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</a:rPr>
                        <a:t>dymowej</a:t>
                      </a:r>
                      <a:r>
                        <a:rPr lang="pl-PL" sz="2400" b="1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</a:rPr>
                        <a:t>.</a:t>
                      </a:r>
                      <a:endParaRPr lang="pl-PL" sz="2400" b="1" i="0" baseline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just"/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1313346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2571708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330EFB63-6C97-1B3A-3B26-C2FDAFF57F7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az 3">
            <a:extLst>
              <a:ext uri="{FF2B5EF4-FFF2-40B4-BE49-F238E27FC236}">
                <a16:creationId xmlns="" xmlns:a16="http://schemas.microsoft.com/office/drawing/2014/main" id="{EAD816E2-06BD-3F45-08D0-D54FDDDF53C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68766" y="0"/>
            <a:ext cx="6866049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318353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AEEB8569-65EA-126E-AE99-FA9397B8DB0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Obraz 5">
            <a:extLst>
              <a:ext uri="{FF2B5EF4-FFF2-40B4-BE49-F238E27FC236}">
                <a16:creationId xmlns="" xmlns:a16="http://schemas.microsoft.com/office/drawing/2014/main" id="{A8DE99DE-2337-93A9-4113-4D071AEAD17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64327" y="0"/>
            <a:ext cx="8063345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749610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EC3EFB5B-E38F-BEDB-F968-969409C0055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a 1">
            <a:extLst>
              <a:ext uri="{FF2B5EF4-FFF2-40B4-BE49-F238E27FC236}">
                <a16:creationId xmlns="" xmlns:a16="http://schemas.microsoft.com/office/drawing/2014/main" id="{A3BFE18A-3C05-1A21-FC77-892A74D17A5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14407220"/>
              </p:ext>
            </p:extLst>
          </p:nvPr>
        </p:nvGraphicFramePr>
        <p:xfrm>
          <a:off x="566442" y="355601"/>
          <a:ext cx="11172591" cy="602617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529558">
                  <a:extLst>
                    <a:ext uri="{9D8B030D-6E8A-4147-A177-3AD203B41FA5}">
                      <a16:colId xmlns="" xmlns:a16="http://schemas.microsoft.com/office/drawing/2014/main" val="1036634356"/>
                    </a:ext>
                  </a:extLst>
                </a:gridCol>
                <a:gridCol w="5643033">
                  <a:extLst>
                    <a:ext uri="{9D8B030D-6E8A-4147-A177-3AD203B41FA5}">
                      <a16:colId xmlns="" xmlns:a16="http://schemas.microsoft.com/office/drawing/2014/main" val="4032074707"/>
                    </a:ext>
                  </a:extLst>
                </a:gridCol>
              </a:tblGrid>
              <a:tr h="443853">
                <a:tc>
                  <a:txBody>
                    <a:bodyPr/>
                    <a:lstStyle/>
                    <a:p>
                      <a:pPr algn="ctr"/>
                      <a:r>
                        <a:rPr lang="pl-PL" sz="2400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PN-B-02877-4:2001 (</a:t>
                      </a:r>
                      <a:r>
                        <a:rPr lang="pl-PL" sz="2400" b="1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</a:rPr>
                        <a:t>STARA NORMA</a:t>
                      </a:r>
                      <a:r>
                        <a:rPr lang="pl-PL" sz="2400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)</a:t>
                      </a:r>
                      <a:endParaRPr lang="en-US" sz="24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400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PN-B-02877-4:2025-07 (</a:t>
                      </a:r>
                      <a:r>
                        <a:rPr lang="pl-PL" sz="2400" b="1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</a:rPr>
                        <a:t>NOWA NORMA</a:t>
                      </a:r>
                      <a:r>
                        <a:rPr lang="pl-PL" sz="2400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)</a:t>
                      </a:r>
                      <a:endParaRPr lang="en-US" sz="2400" dirty="0"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764245761"/>
                  </a:ext>
                </a:extLst>
              </a:tr>
              <a:tr h="770945">
                <a:tc gridSpan="2">
                  <a:txBody>
                    <a:bodyPr/>
                    <a:lstStyle/>
                    <a:p>
                      <a:pPr algn="ctr"/>
                      <a:r>
                        <a:rPr lang="pl-PL" sz="2400" i="1" u="sng" dirty="0"/>
                        <a:t>Zapewnienie dostatecznego dopływu powietrza kompensacyjnego do klatek schodowych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684833871"/>
                  </a:ext>
                </a:extLst>
              </a:tr>
              <a:tr h="4798033">
                <a:tc>
                  <a:txBody>
                    <a:bodyPr/>
                    <a:lstStyle/>
                    <a:p>
                      <a:pPr marL="271463" indent="-271463" algn="just">
                        <a:buFont typeface="Calibri" panose="020F0502020204030204" pitchFamily="34" charset="0"/>
                        <a:buChar char="−"/>
                      </a:pPr>
                      <a:r>
                        <a:rPr lang="pl-PL" sz="2400" b="1" dirty="0"/>
                        <a:t>w zakresie klatek schodowych </a:t>
                      </a:r>
                      <a:r>
                        <a:rPr lang="pl-PL" sz="2400" b="0" dirty="0"/>
                        <a:t>oprócz ww. wymagań stawianych otworom napowietrzającym </a:t>
                      </a:r>
                      <a:r>
                        <a:rPr lang="pl-PL" sz="2400" b="1" dirty="0"/>
                        <a:t>nie określono </a:t>
                      </a:r>
                      <a:r>
                        <a:rPr lang="pl-PL" sz="2400" b="0" dirty="0"/>
                        <a:t>innych wymagań otworom służącym do napływu powietrza kompensacyjnego do wnętrza klatki,</a:t>
                      </a:r>
                    </a:p>
                    <a:p>
                      <a:pPr marL="271463" indent="-271463" algn="just">
                        <a:buFont typeface="Calibri" panose="020F0502020204030204" pitchFamily="34" charset="0"/>
                        <a:buChar char="−"/>
                      </a:pPr>
                      <a:endParaRPr lang="pl-PL" sz="2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07000"/>
                        </a:lnSpc>
                        <a:spcAft>
                          <a:spcPts val="800"/>
                        </a:spcAft>
                        <a:buFont typeface="Symbol" panose="05050102010706020507" pitchFamily="18" charset="2"/>
                        <a:buChar char=""/>
                      </a:pPr>
                      <a:r>
                        <a:rPr lang="pl-PL" sz="2400" b="1" dirty="0">
                          <a:solidFill>
                            <a:srgbClr val="00B05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powietrze kompensacyjne należy dostarczyć </a:t>
                      </a:r>
                      <a:r>
                        <a:rPr lang="pl-PL" sz="2400" b="1" u="sng" dirty="0">
                          <a:solidFill>
                            <a:srgbClr val="00B05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bezpośrednio z zewnątrz budynku</a:t>
                      </a:r>
                      <a:r>
                        <a:rPr lang="pl-PL" sz="2400" b="1" dirty="0">
                          <a:solidFill>
                            <a:srgbClr val="00B05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 Powierzchnia efektywna otworów napływu powietrza kompensacyjnego </a:t>
                      </a:r>
                      <a:r>
                        <a:rPr lang="pl-PL" sz="2400" b="1" u="sng" dirty="0">
                          <a:solidFill>
                            <a:srgbClr val="00B05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musi być nie mniejsza niż</a:t>
                      </a:r>
                      <a:r>
                        <a:rPr lang="pl-PL" sz="2400" b="1" dirty="0">
                          <a:solidFill>
                            <a:srgbClr val="00B05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łączna powierzchnia czynna urządzeń oddymiających klatkę schodową. </a:t>
                      </a:r>
                      <a:endParaRPr lang="pl-PL" sz="2400" b="1" i="0" baseline="0" dirty="0">
                        <a:solidFill>
                          <a:srgbClr val="00B050"/>
                        </a:solidFill>
                        <a:latin typeface="+mn-lt"/>
                      </a:endParaRPr>
                    </a:p>
                    <a:p>
                      <a:pPr algn="just"/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1313346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7223070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B308D1E1-6407-45FB-F2B1-3EFD806D41A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a 1">
            <a:extLst>
              <a:ext uri="{FF2B5EF4-FFF2-40B4-BE49-F238E27FC236}">
                <a16:creationId xmlns="" xmlns:a16="http://schemas.microsoft.com/office/drawing/2014/main" id="{D87E4FAC-9DFE-57C4-07A7-3BF40A7B067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78258322"/>
              </p:ext>
            </p:extLst>
          </p:nvPr>
        </p:nvGraphicFramePr>
        <p:xfrm>
          <a:off x="566442" y="355601"/>
          <a:ext cx="11172591" cy="602617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529558">
                  <a:extLst>
                    <a:ext uri="{9D8B030D-6E8A-4147-A177-3AD203B41FA5}">
                      <a16:colId xmlns="" xmlns:a16="http://schemas.microsoft.com/office/drawing/2014/main" val="1036634356"/>
                    </a:ext>
                  </a:extLst>
                </a:gridCol>
                <a:gridCol w="5643033">
                  <a:extLst>
                    <a:ext uri="{9D8B030D-6E8A-4147-A177-3AD203B41FA5}">
                      <a16:colId xmlns="" xmlns:a16="http://schemas.microsoft.com/office/drawing/2014/main" val="4032074707"/>
                    </a:ext>
                  </a:extLst>
                </a:gridCol>
              </a:tblGrid>
              <a:tr h="443853">
                <a:tc>
                  <a:txBody>
                    <a:bodyPr/>
                    <a:lstStyle/>
                    <a:p>
                      <a:pPr algn="ctr"/>
                      <a:r>
                        <a:rPr lang="pl-PL" sz="2400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PN-B-02877-4:2001 (</a:t>
                      </a:r>
                      <a:r>
                        <a:rPr lang="pl-PL" sz="2400" b="1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</a:rPr>
                        <a:t>STARA NORMA</a:t>
                      </a:r>
                      <a:r>
                        <a:rPr lang="pl-PL" sz="2400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)</a:t>
                      </a:r>
                      <a:endParaRPr lang="en-US" sz="24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400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PN-B-02877-4:2025-07 (</a:t>
                      </a:r>
                      <a:r>
                        <a:rPr lang="pl-PL" sz="2400" b="1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</a:rPr>
                        <a:t>NOWA NORMA</a:t>
                      </a:r>
                      <a:r>
                        <a:rPr lang="pl-PL" sz="2400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)</a:t>
                      </a:r>
                      <a:endParaRPr lang="en-US" sz="2400" dirty="0"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764245761"/>
                  </a:ext>
                </a:extLst>
              </a:tr>
              <a:tr h="770945">
                <a:tc gridSpan="2">
                  <a:txBody>
                    <a:bodyPr/>
                    <a:lstStyle/>
                    <a:p>
                      <a:pPr algn="ctr"/>
                      <a:r>
                        <a:rPr lang="pl-PL" sz="2400" i="1" u="sng" dirty="0"/>
                        <a:t>Zapewnienie dostatecznego dopływu powietrza kompensacyjnego do klatek schodowych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684833871"/>
                  </a:ext>
                </a:extLst>
              </a:tr>
              <a:tr h="4798033">
                <a:tc>
                  <a:txBody>
                    <a:bodyPr/>
                    <a:lstStyle/>
                    <a:p>
                      <a:pPr marL="271463" indent="-271463" algn="just">
                        <a:buFont typeface="Calibri" panose="020F0502020204030204" pitchFamily="34" charset="0"/>
                        <a:buChar char="−"/>
                      </a:pPr>
                      <a:endParaRPr lang="pl-PL" sz="2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 algn="just">
                        <a:lnSpc>
                          <a:spcPct val="107000"/>
                        </a:lnSpc>
                        <a:spcAft>
                          <a:spcPts val="800"/>
                        </a:spcAft>
                        <a:buFont typeface="Symbol" panose="05050102010706020507" pitchFamily="18" charset="2"/>
                        <a:buNone/>
                      </a:pPr>
                      <a:r>
                        <a:rPr lang="pl-PL" sz="2400" b="1" dirty="0">
                          <a:solidFill>
                            <a:srgbClr val="00B05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Wskazano dodatkowe wymagania </a:t>
                      </a:r>
                      <a:br>
                        <a:rPr lang="pl-PL" sz="2400" b="1" dirty="0">
                          <a:solidFill>
                            <a:srgbClr val="00B05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</a:br>
                      <a:r>
                        <a:rPr lang="pl-PL" sz="2400" b="1" u="sng" dirty="0">
                          <a:solidFill>
                            <a:srgbClr val="00B05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 przypadku otworów napowietrzających w układzie szeregowym</a:t>
                      </a:r>
                      <a:r>
                        <a:rPr lang="pl-PL" sz="2400" b="1" dirty="0">
                          <a:solidFill>
                            <a:srgbClr val="00B05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 Przestrzeń, przez którą napływa powietrze kompensacyjne, </a:t>
                      </a:r>
                      <a:r>
                        <a:rPr lang="pl-PL" sz="2400" b="1" u="sng" dirty="0">
                          <a:solidFill>
                            <a:srgbClr val="00B05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nie powinna pełnić funkcji pomocniczych </a:t>
                      </a:r>
                      <a:r>
                        <a:rPr lang="pl-PL" sz="2400" b="1" dirty="0">
                          <a:solidFill>
                            <a:srgbClr val="00B05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(np. holu, recepcji, itp.) i powinna być wolna od materiałów palnych oraz </a:t>
                      </a:r>
                      <a:r>
                        <a:rPr lang="pl-PL" sz="2400" b="1" u="sng" dirty="0">
                          <a:solidFill>
                            <a:srgbClr val="00B05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zabezpieczona przed napływem dymu </a:t>
                      </a:r>
                      <a:br>
                        <a:rPr lang="pl-PL" sz="2400" b="1" u="sng" dirty="0">
                          <a:solidFill>
                            <a:srgbClr val="00B05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</a:br>
                      <a:r>
                        <a:rPr lang="pl-PL" sz="2400" b="1" u="sng" dirty="0">
                          <a:solidFill>
                            <a:srgbClr val="00B05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z przyległych pomieszczeń</a:t>
                      </a:r>
                      <a:r>
                        <a:rPr lang="pl-PL" sz="2400" b="1" dirty="0">
                          <a:solidFill>
                            <a:srgbClr val="00B05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</a:t>
                      </a:r>
                      <a:endParaRPr lang="en-US" sz="24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/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1313346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955387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4DFCB55B-EB6E-3BE8-AD6F-1CCC1300C3A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>
            <a:extLst>
              <a:ext uri="{FF2B5EF4-FFF2-40B4-BE49-F238E27FC236}">
                <a16:creationId xmlns="" xmlns:a16="http://schemas.microsoft.com/office/drawing/2014/main" id="{DEC8E8D0-68E3-9819-54ED-E5A3D06DB1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64067"/>
            <a:ext cx="10515600" cy="6138333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 algn="just">
              <a:buNone/>
            </a:pPr>
            <a:endParaRPr lang="pl-PL" sz="2400" b="1" dirty="0">
              <a:solidFill>
                <a:schemeClr val="tx1"/>
              </a:solidFill>
            </a:endParaRPr>
          </a:p>
          <a:p>
            <a:pPr marL="0" indent="0" algn="just">
              <a:buNone/>
            </a:pPr>
            <a:r>
              <a:rPr lang="pl-PL" sz="2400" dirty="0"/>
              <a:t>Zgodnie z § 270 ust. 1 rozporządzenia Ministra Infrastruktury z dnia 12 kwietnia 2002 r. w sprawie warunków technicznych, jakim powinny odpowiadać budynki i ich usytuowanie (</a:t>
            </a:r>
            <a:r>
              <a:rPr lang="pl-PL" sz="2400" dirty="0" err="1"/>
              <a:t>t.j</a:t>
            </a:r>
            <a:r>
              <a:rPr lang="pl-PL" sz="2400" dirty="0"/>
              <a:t>.: Dz. U. z 2022 r. poz. 1225 ze zmianami) </a:t>
            </a:r>
            <a:r>
              <a:rPr lang="pl-PL" sz="2400" b="1" dirty="0">
                <a:solidFill>
                  <a:srgbClr val="00B050"/>
                </a:solidFill>
              </a:rPr>
              <a:t>instalacja wentylacji oddymiającej powinna</a:t>
            </a:r>
            <a:r>
              <a:rPr lang="pl-PL" sz="2400" dirty="0"/>
              <a:t>:</a:t>
            </a:r>
          </a:p>
          <a:p>
            <a:pPr marL="342900" lvl="0" indent="-342900" algn="just">
              <a:lnSpc>
                <a:spcPct val="107000"/>
              </a:lnSpc>
              <a:buFont typeface="Symbol" panose="05050102010706020507" pitchFamily="18" charset="2"/>
              <a:buChar char=""/>
            </a:pPr>
            <a:r>
              <a:rPr lang="pl-PL" sz="24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usuwać dym</a:t>
            </a:r>
            <a:r>
              <a:rPr lang="pl-PL" sz="2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z intensywnością zapewniającą, że w czasie potrzebnym do ewakuacji ludzi na chronionych przejściach i drogach ewakuacyjnych </a:t>
            </a:r>
            <a:r>
              <a:rPr lang="pl-PL" sz="24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nie wystąpi </a:t>
            </a:r>
            <a:r>
              <a:rPr lang="pl-PL" sz="2400" b="1" dirty="0">
                <a:solidFill>
                  <a:srgbClr val="00B05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zadymienie</a:t>
            </a:r>
            <a:r>
              <a:rPr lang="pl-PL" sz="24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lub </a:t>
            </a:r>
            <a:r>
              <a:rPr lang="pl-PL" sz="2400" b="1" dirty="0">
                <a:solidFill>
                  <a:srgbClr val="00B05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temperatura</a:t>
            </a:r>
            <a:r>
              <a:rPr lang="pl-PL" sz="24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l-PL" sz="2400" b="1" dirty="0" smtClean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uniemożliwiająca </a:t>
            </a:r>
            <a:r>
              <a:rPr lang="pl-PL" sz="24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bezpieczną </a:t>
            </a:r>
            <a:r>
              <a:rPr lang="pl-PL" sz="2400" b="1" dirty="0" smtClean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ewakuację</a:t>
            </a:r>
            <a:r>
              <a:rPr lang="pl-PL" sz="2400" dirty="0" smtClean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,</a:t>
            </a:r>
            <a:endParaRPr lang="en-US" sz="24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"/>
            </a:pPr>
            <a:r>
              <a:rPr lang="pl-PL" sz="2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mieć </a:t>
            </a:r>
            <a:r>
              <a:rPr lang="pl-PL" sz="2400" b="1" dirty="0">
                <a:solidFill>
                  <a:srgbClr val="00B05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stały dopływ powietrza zewnętrznego</a:t>
            </a:r>
            <a:r>
              <a:rPr lang="pl-PL" sz="2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uzupełniającego braki tego powietrza w wyniku jego wypływu wraz z dymem.</a:t>
            </a:r>
            <a:endParaRPr lang="en-US" sz="24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pl-PL" sz="2400" dirty="0"/>
          </a:p>
        </p:txBody>
      </p:sp>
    </p:spTree>
    <p:extLst>
      <p:ext uri="{BB962C8B-B14F-4D97-AF65-F5344CB8AC3E}">
        <p14:creationId xmlns:p14="http://schemas.microsoft.com/office/powerpoint/2010/main" val="1589647475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D4EA5411-9A0B-7E65-D26A-18E3858C6C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a 1">
            <a:extLst>
              <a:ext uri="{FF2B5EF4-FFF2-40B4-BE49-F238E27FC236}">
                <a16:creationId xmlns="" xmlns:a16="http://schemas.microsoft.com/office/drawing/2014/main" id="{72ACB211-46FE-4EDD-7437-FEE5D913902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86153047"/>
              </p:ext>
            </p:extLst>
          </p:nvPr>
        </p:nvGraphicFramePr>
        <p:xfrm>
          <a:off x="566442" y="355601"/>
          <a:ext cx="11172591" cy="602617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529558">
                  <a:extLst>
                    <a:ext uri="{9D8B030D-6E8A-4147-A177-3AD203B41FA5}">
                      <a16:colId xmlns="" xmlns:a16="http://schemas.microsoft.com/office/drawing/2014/main" val="1036634356"/>
                    </a:ext>
                  </a:extLst>
                </a:gridCol>
                <a:gridCol w="5643033">
                  <a:extLst>
                    <a:ext uri="{9D8B030D-6E8A-4147-A177-3AD203B41FA5}">
                      <a16:colId xmlns="" xmlns:a16="http://schemas.microsoft.com/office/drawing/2014/main" val="4032074707"/>
                    </a:ext>
                  </a:extLst>
                </a:gridCol>
              </a:tblGrid>
              <a:tr h="443853">
                <a:tc>
                  <a:txBody>
                    <a:bodyPr/>
                    <a:lstStyle/>
                    <a:p>
                      <a:pPr algn="ctr"/>
                      <a:r>
                        <a:rPr lang="pl-PL" sz="2400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PN-B-02877-4:2001 (</a:t>
                      </a:r>
                      <a:r>
                        <a:rPr lang="pl-PL" sz="2400" b="1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</a:rPr>
                        <a:t>STARA NORMA</a:t>
                      </a:r>
                      <a:r>
                        <a:rPr lang="pl-PL" sz="2400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)</a:t>
                      </a:r>
                      <a:endParaRPr lang="en-US" sz="24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400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PN-B-02877-4:2025-07 (</a:t>
                      </a:r>
                      <a:r>
                        <a:rPr lang="pl-PL" sz="2400" b="1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</a:rPr>
                        <a:t>NOWA NORMA</a:t>
                      </a:r>
                      <a:r>
                        <a:rPr lang="pl-PL" sz="2400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)</a:t>
                      </a:r>
                      <a:endParaRPr lang="en-US" sz="2400" dirty="0"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764245761"/>
                  </a:ext>
                </a:extLst>
              </a:tr>
              <a:tr h="770945">
                <a:tc gridSpan="2">
                  <a:txBody>
                    <a:bodyPr/>
                    <a:lstStyle/>
                    <a:p>
                      <a:pPr algn="ctr"/>
                      <a:r>
                        <a:rPr lang="pl-PL" sz="2400" i="1" u="sng" dirty="0"/>
                        <a:t>Zapewnienie dostatecznego dopływu powietrza kompensacyjnego do klatek schodowych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684833871"/>
                  </a:ext>
                </a:extLst>
              </a:tr>
              <a:tr h="4798033">
                <a:tc>
                  <a:txBody>
                    <a:bodyPr/>
                    <a:lstStyle/>
                    <a:p>
                      <a:pPr marL="271463" indent="-271463" algn="just">
                        <a:buFont typeface="Calibri" panose="020F0502020204030204" pitchFamily="34" charset="0"/>
                        <a:buChar char="−"/>
                      </a:pPr>
                      <a:endParaRPr lang="pl-PL" sz="2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 algn="just">
                        <a:lnSpc>
                          <a:spcPct val="107000"/>
                        </a:lnSpc>
                        <a:spcAft>
                          <a:spcPts val="800"/>
                        </a:spcAft>
                        <a:buFont typeface="Symbol" panose="05050102010706020507" pitchFamily="18" charset="2"/>
                        <a:buNone/>
                      </a:pPr>
                      <a:r>
                        <a:rPr lang="pl-PL" sz="2400" b="1" u="sng" dirty="0">
                          <a:solidFill>
                            <a:srgbClr val="00B05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Urządzenia dostarczające powietrze kompensacyjne oraz zamknięcia otworów napływu powietrza kompensacyjnego</a:t>
                      </a:r>
                      <a:r>
                        <a:rPr lang="pl-PL" sz="2400" b="1" dirty="0">
                          <a:solidFill>
                            <a:srgbClr val="00B05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(np. drzwi zewnętrzne, bramy zewnętrzne, bramy dokowe) </a:t>
                      </a:r>
                      <a:r>
                        <a:rPr lang="pl-PL" sz="2400" b="1" u="sng" dirty="0">
                          <a:solidFill>
                            <a:srgbClr val="00B05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muszą posiadać </a:t>
                      </a:r>
                      <a:r>
                        <a:rPr lang="pl-PL" sz="2400" b="1" dirty="0">
                          <a:solidFill>
                            <a:srgbClr val="00B05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potwierdzoną pewność działania w zakresie: niezawodności działania Re, pewności działania pod obciążeniem śniegiem SL lub wiatrem WL.</a:t>
                      </a:r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1313346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38776898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15C0614F-EB44-DECC-E3E0-32E012F35BD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a 1">
            <a:extLst>
              <a:ext uri="{FF2B5EF4-FFF2-40B4-BE49-F238E27FC236}">
                <a16:creationId xmlns="" xmlns:a16="http://schemas.microsoft.com/office/drawing/2014/main" id="{5B6AA356-4A80-DB09-B131-66046BE37A6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00525744"/>
              </p:ext>
            </p:extLst>
          </p:nvPr>
        </p:nvGraphicFramePr>
        <p:xfrm>
          <a:off x="566442" y="355601"/>
          <a:ext cx="11172591" cy="602617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529558">
                  <a:extLst>
                    <a:ext uri="{9D8B030D-6E8A-4147-A177-3AD203B41FA5}">
                      <a16:colId xmlns="" xmlns:a16="http://schemas.microsoft.com/office/drawing/2014/main" val="1036634356"/>
                    </a:ext>
                  </a:extLst>
                </a:gridCol>
                <a:gridCol w="5643033">
                  <a:extLst>
                    <a:ext uri="{9D8B030D-6E8A-4147-A177-3AD203B41FA5}">
                      <a16:colId xmlns="" xmlns:a16="http://schemas.microsoft.com/office/drawing/2014/main" val="4032074707"/>
                    </a:ext>
                  </a:extLst>
                </a:gridCol>
              </a:tblGrid>
              <a:tr h="443853">
                <a:tc>
                  <a:txBody>
                    <a:bodyPr/>
                    <a:lstStyle/>
                    <a:p>
                      <a:pPr algn="ctr"/>
                      <a:r>
                        <a:rPr lang="pl-PL" sz="2400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PN-B-02877-4:2001 (</a:t>
                      </a:r>
                      <a:r>
                        <a:rPr lang="pl-PL" sz="2400" b="1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</a:rPr>
                        <a:t>STARA NORMA</a:t>
                      </a:r>
                      <a:r>
                        <a:rPr lang="pl-PL" sz="2400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)</a:t>
                      </a:r>
                      <a:endParaRPr lang="en-US" sz="24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400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PN-B-02877-4:2025-07 (</a:t>
                      </a:r>
                      <a:r>
                        <a:rPr lang="pl-PL" sz="2400" b="1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</a:rPr>
                        <a:t>NOWA NORMA</a:t>
                      </a:r>
                      <a:r>
                        <a:rPr lang="pl-PL" sz="2400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)</a:t>
                      </a:r>
                      <a:endParaRPr lang="en-US" sz="2400" dirty="0"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764245761"/>
                  </a:ext>
                </a:extLst>
              </a:tr>
              <a:tr h="770945">
                <a:tc gridSpan="2">
                  <a:txBody>
                    <a:bodyPr/>
                    <a:lstStyle/>
                    <a:p>
                      <a:pPr algn="ctr"/>
                      <a:r>
                        <a:rPr lang="pl-PL" sz="2400" i="1" u="sng" dirty="0"/>
                        <a:t>Zapewnienie dostatecznego dopływu powietrza kompensacyjnego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684833871"/>
                  </a:ext>
                </a:extLst>
              </a:tr>
              <a:tr h="4798033">
                <a:tc>
                  <a:txBody>
                    <a:bodyPr/>
                    <a:lstStyle/>
                    <a:p>
                      <a:pPr marL="271463" indent="-271463" algn="just">
                        <a:buFont typeface="Calibri" panose="020F0502020204030204" pitchFamily="34" charset="0"/>
                        <a:buChar char="−"/>
                      </a:pPr>
                      <a:r>
                        <a:rPr lang="pl-PL" sz="2400" b="1" dirty="0"/>
                        <a:t>nie dopuszcza </a:t>
                      </a:r>
                      <a:r>
                        <a:rPr lang="pl-PL" sz="2400" b="0" dirty="0"/>
                        <a:t>stosowania</a:t>
                      </a:r>
                      <a:r>
                        <a:rPr lang="pl-PL" sz="2400" b="1" dirty="0"/>
                        <a:t> mechanicznego </a:t>
                      </a:r>
                      <a:r>
                        <a:rPr lang="pl-PL" sz="2400" b="0" dirty="0"/>
                        <a:t>nawiewu powietrza kompensacyjnego,</a:t>
                      </a:r>
                    </a:p>
                    <a:p>
                      <a:pPr marL="271463" indent="-271463" algn="just">
                        <a:buFont typeface="Calibri" panose="020F0502020204030204" pitchFamily="34" charset="0"/>
                        <a:buChar char="−"/>
                      </a:pPr>
                      <a:endParaRPr lang="pl-PL" sz="2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07000"/>
                        </a:lnSpc>
                        <a:spcAft>
                          <a:spcPts val="800"/>
                        </a:spcAft>
                        <a:buFont typeface="Symbol" panose="05050102010706020507" pitchFamily="18" charset="2"/>
                        <a:buChar char=""/>
                      </a:pPr>
                      <a:r>
                        <a:rPr lang="pl-PL" sz="2400" b="1" dirty="0">
                          <a:solidFill>
                            <a:srgbClr val="00B05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dopuszcza w zakresie klatek schodowych i korytarzy, a nawet obliguje </a:t>
                      </a:r>
                      <a:r>
                        <a:rPr lang="pl-PL" sz="2400" b="1" dirty="0" smtClean="0">
                          <a:solidFill>
                            <a:srgbClr val="00B05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(klatka </a:t>
                      </a:r>
                      <a:r>
                        <a:rPr lang="pl-PL" sz="2400" b="1" dirty="0">
                          <a:solidFill>
                            <a:srgbClr val="00B05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schodowa w budynku wysokim) do </a:t>
                      </a:r>
                      <a:r>
                        <a:rPr lang="pl-PL" sz="2400" b="1" dirty="0" smtClean="0">
                          <a:solidFill>
                            <a:srgbClr val="00B05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stosowania mechanicznego </a:t>
                      </a:r>
                      <a:r>
                        <a:rPr lang="pl-PL" sz="2400" b="1" dirty="0">
                          <a:solidFill>
                            <a:srgbClr val="00B05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nawiewu powietrza kompensacyjnego. Wydajność omawianego nawiewu należy określić zgodnie z zasadami wiedzy technicznej (w zakresie korytarzy wymaga symulacji CFD)</a:t>
                      </a:r>
                      <a:r>
                        <a:rPr lang="pl-PL" sz="2400" b="0" dirty="0">
                          <a:solidFill>
                            <a:srgbClr val="00B05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</a:t>
                      </a:r>
                      <a:endParaRPr lang="pl-PL" sz="2400" b="0" i="0" baseline="0" dirty="0">
                        <a:solidFill>
                          <a:srgbClr val="00B050"/>
                        </a:solidFill>
                        <a:latin typeface="+mn-lt"/>
                      </a:endParaRPr>
                    </a:p>
                    <a:p>
                      <a:pPr algn="just"/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1313346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75408427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EAA65A3D-060F-1679-760B-F67398DACD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a 1">
            <a:extLst>
              <a:ext uri="{FF2B5EF4-FFF2-40B4-BE49-F238E27FC236}">
                <a16:creationId xmlns="" xmlns:a16="http://schemas.microsoft.com/office/drawing/2014/main" id="{A66D4689-CFF9-9E86-45B3-0EFE6989D86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54191585"/>
              </p:ext>
            </p:extLst>
          </p:nvPr>
        </p:nvGraphicFramePr>
        <p:xfrm>
          <a:off x="566442" y="355601"/>
          <a:ext cx="11172591" cy="607819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529558">
                  <a:extLst>
                    <a:ext uri="{9D8B030D-6E8A-4147-A177-3AD203B41FA5}">
                      <a16:colId xmlns="" xmlns:a16="http://schemas.microsoft.com/office/drawing/2014/main" val="1036634356"/>
                    </a:ext>
                  </a:extLst>
                </a:gridCol>
                <a:gridCol w="5643033">
                  <a:extLst>
                    <a:ext uri="{9D8B030D-6E8A-4147-A177-3AD203B41FA5}">
                      <a16:colId xmlns="" xmlns:a16="http://schemas.microsoft.com/office/drawing/2014/main" val="4032074707"/>
                    </a:ext>
                  </a:extLst>
                </a:gridCol>
              </a:tblGrid>
              <a:tr h="443853">
                <a:tc>
                  <a:txBody>
                    <a:bodyPr/>
                    <a:lstStyle/>
                    <a:p>
                      <a:pPr algn="ctr"/>
                      <a:r>
                        <a:rPr lang="pl-PL" sz="2400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PN-B-02877-4:2001 (</a:t>
                      </a:r>
                      <a:r>
                        <a:rPr lang="pl-PL" sz="2400" b="1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</a:rPr>
                        <a:t>STARA NORMA</a:t>
                      </a:r>
                      <a:r>
                        <a:rPr lang="pl-PL" sz="2400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)</a:t>
                      </a:r>
                      <a:endParaRPr lang="en-US" sz="24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400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PN-B-02877-4:2025-07 (</a:t>
                      </a:r>
                      <a:r>
                        <a:rPr lang="pl-PL" sz="2400" b="1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</a:rPr>
                        <a:t>NOWA NORMA</a:t>
                      </a:r>
                      <a:r>
                        <a:rPr lang="pl-PL" sz="2400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)</a:t>
                      </a:r>
                      <a:endParaRPr lang="en-US" sz="2400" dirty="0"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764245761"/>
                  </a:ext>
                </a:extLst>
              </a:tr>
              <a:tr h="770945">
                <a:tc gridSpan="2">
                  <a:txBody>
                    <a:bodyPr/>
                    <a:lstStyle/>
                    <a:p>
                      <a:pPr algn="ctr"/>
                      <a:r>
                        <a:rPr lang="pl-PL" sz="2400" i="1" u="sng" dirty="0"/>
                        <a:t>Zapewnienie dostatecznego dopływu powietrza kompensacyjnego do szybów dźwigowych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684833871"/>
                  </a:ext>
                </a:extLst>
              </a:tr>
              <a:tr h="4798033">
                <a:tc>
                  <a:txBody>
                    <a:bodyPr/>
                    <a:lstStyle/>
                    <a:p>
                      <a:pPr marL="271463" indent="-271463" algn="just">
                        <a:buFont typeface="Calibri" panose="020F0502020204030204" pitchFamily="34" charset="0"/>
                        <a:buChar char="−"/>
                      </a:pPr>
                      <a:r>
                        <a:rPr lang="pl-PL" sz="2400" b="1" dirty="0"/>
                        <a:t>nie określa, nie wskazuje </a:t>
                      </a:r>
                      <a:r>
                        <a:rPr lang="pl-PL" sz="2400" b="0" dirty="0"/>
                        <a:t>możliwości zapewnienia </a:t>
                      </a:r>
                      <a:r>
                        <a:rPr lang="pl-PL" sz="2400" b="1" dirty="0"/>
                        <a:t>napływu powietrza </a:t>
                      </a:r>
                      <a:r>
                        <a:rPr lang="pl-PL" sz="2400" b="0" dirty="0"/>
                        <a:t>kompensacyjne </a:t>
                      </a:r>
                      <a:r>
                        <a:rPr lang="pl-PL" sz="2400" b="1" dirty="0"/>
                        <a:t>przez nieszczelności </a:t>
                      </a:r>
                      <a:r>
                        <a:rPr lang="pl-PL" sz="2400" b="0" dirty="0"/>
                        <a:t>drzwi przystankowych szybu dźwigowego,</a:t>
                      </a:r>
                    </a:p>
                    <a:p>
                      <a:pPr marL="271463" indent="-271463" algn="just">
                        <a:buFont typeface="Calibri" panose="020F0502020204030204" pitchFamily="34" charset="0"/>
                        <a:buChar char="−"/>
                      </a:pPr>
                      <a:endParaRPr lang="pl-PL" sz="2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07000"/>
                        </a:lnSpc>
                        <a:spcAft>
                          <a:spcPts val="800"/>
                        </a:spcAft>
                        <a:buFont typeface="Symbol" panose="05050102010706020507" pitchFamily="18" charset="2"/>
                        <a:buChar char=""/>
                      </a:pPr>
                      <a:r>
                        <a:rPr lang="pl-PL" sz="2400" b="1" dirty="0">
                          <a:solidFill>
                            <a:srgbClr val="00B050"/>
                          </a:solidFill>
                          <a:effectLst/>
                          <a:latin typeface="+mn-lt"/>
                          <a:ea typeface="Calibri" panose="020F0502020204030204" pitchFamily="34" charset="0"/>
                        </a:rPr>
                        <a:t>dopuszcza napływ powietrza kompensacyjnego</a:t>
                      </a:r>
                      <a:r>
                        <a:rPr lang="pl-PL" sz="2400" b="1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 </a:t>
                      </a:r>
                      <a:r>
                        <a:rPr lang="pl-PL" sz="2400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przez nieszczelności drzwi przystankowych szybu dźwigowego</a:t>
                      </a:r>
                      <a:r>
                        <a:rPr lang="pl-PL" sz="2400" b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</a:t>
                      </a:r>
                      <a:endParaRPr lang="pl-PL" sz="2400" b="0" i="0" baseline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just"/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1313346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11109240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802F006A-6CA3-579B-33D3-B9F36A99830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a 1">
            <a:extLst>
              <a:ext uri="{FF2B5EF4-FFF2-40B4-BE49-F238E27FC236}">
                <a16:creationId xmlns="" xmlns:a16="http://schemas.microsoft.com/office/drawing/2014/main" id="{29C2E80A-5CF0-F60E-E530-FF77327DFB5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49386453"/>
              </p:ext>
            </p:extLst>
          </p:nvPr>
        </p:nvGraphicFramePr>
        <p:xfrm>
          <a:off x="566442" y="355601"/>
          <a:ext cx="11172591" cy="602617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529558">
                  <a:extLst>
                    <a:ext uri="{9D8B030D-6E8A-4147-A177-3AD203B41FA5}">
                      <a16:colId xmlns="" xmlns:a16="http://schemas.microsoft.com/office/drawing/2014/main" val="1036634356"/>
                    </a:ext>
                  </a:extLst>
                </a:gridCol>
                <a:gridCol w="5643033">
                  <a:extLst>
                    <a:ext uri="{9D8B030D-6E8A-4147-A177-3AD203B41FA5}">
                      <a16:colId xmlns="" xmlns:a16="http://schemas.microsoft.com/office/drawing/2014/main" val="4032074707"/>
                    </a:ext>
                  </a:extLst>
                </a:gridCol>
              </a:tblGrid>
              <a:tr h="443853">
                <a:tc>
                  <a:txBody>
                    <a:bodyPr/>
                    <a:lstStyle/>
                    <a:p>
                      <a:pPr algn="ctr"/>
                      <a:r>
                        <a:rPr lang="pl-PL" sz="2400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PN-B-02877-4:2001 (</a:t>
                      </a:r>
                      <a:r>
                        <a:rPr lang="pl-PL" sz="2400" b="1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</a:rPr>
                        <a:t>STARA NORMA</a:t>
                      </a:r>
                      <a:r>
                        <a:rPr lang="pl-PL" sz="2400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)</a:t>
                      </a:r>
                      <a:endParaRPr lang="en-US" sz="24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400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PN-B-02877-4:2025-07 (</a:t>
                      </a:r>
                      <a:r>
                        <a:rPr lang="pl-PL" sz="2400" b="1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</a:rPr>
                        <a:t>NOWA NORMA</a:t>
                      </a:r>
                      <a:r>
                        <a:rPr lang="pl-PL" sz="2400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)</a:t>
                      </a:r>
                      <a:endParaRPr lang="en-US" sz="2400" dirty="0"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764245761"/>
                  </a:ext>
                </a:extLst>
              </a:tr>
              <a:tr h="770945">
                <a:tc gridSpan="2">
                  <a:txBody>
                    <a:bodyPr/>
                    <a:lstStyle/>
                    <a:p>
                      <a:pPr algn="ctr"/>
                      <a:r>
                        <a:rPr lang="pl-PL" sz="2400" i="1" u="sng" dirty="0"/>
                        <a:t>Wymagania stawiane kurtynom dymowym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684833871"/>
                  </a:ext>
                </a:extLst>
              </a:tr>
              <a:tr h="4798033">
                <a:tc>
                  <a:txBody>
                    <a:bodyPr/>
                    <a:lstStyle/>
                    <a:p>
                      <a:pPr marL="271463" indent="-271463" algn="just">
                        <a:buFont typeface="Calibri" panose="020F0502020204030204" pitchFamily="34" charset="0"/>
                        <a:buChar char="−"/>
                      </a:pPr>
                      <a:r>
                        <a:rPr lang="pl-PL" sz="2400" b="0" dirty="0"/>
                        <a:t>kurtyny dymowe powinny być wykonane z </a:t>
                      </a:r>
                      <a:r>
                        <a:rPr lang="pl-PL" sz="2400" b="1" dirty="0"/>
                        <a:t>materiałów niepalnych</a:t>
                      </a:r>
                      <a:r>
                        <a:rPr lang="pl-PL" sz="2400" b="0" dirty="0"/>
                        <a:t>,</a:t>
                      </a:r>
                    </a:p>
                    <a:p>
                      <a:pPr marL="271463" indent="-271463" algn="just">
                        <a:buFont typeface="Calibri" panose="020F0502020204030204" pitchFamily="34" charset="0"/>
                        <a:buChar char="−"/>
                      </a:pPr>
                      <a:endParaRPr lang="pl-PL" sz="2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07000"/>
                        </a:lnSpc>
                        <a:spcAft>
                          <a:spcPts val="800"/>
                        </a:spcAft>
                        <a:buFont typeface="Symbol" panose="05050102010706020507" pitchFamily="18" charset="2"/>
                        <a:buChar char=""/>
                      </a:pPr>
                      <a:r>
                        <a:rPr lang="pl-PL" sz="2400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kurtyny dymowe </a:t>
                      </a:r>
                      <a:r>
                        <a:rPr lang="pl-PL" sz="2400" b="1" dirty="0">
                          <a:solidFill>
                            <a:srgbClr val="00B050"/>
                          </a:solidFill>
                          <a:effectLst/>
                          <a:latin typeface="+mn-lt"/>
                          <a:ea typeface="Calibri" panose="020F0502020204030204" pitchFamily="34" charset="0"/>
                        </a:rPr>
                        <a:t>muszą spełniać wymagania normy</a:t>
                      </a:r>
                      <a:r>
                        <a:rPr lang="pl-PL" sz="2400" dirty="0">
                          <a:solidFill>
                            <a:srgbClr val="00B050"/>
                          </a:solidFill>
                          <a:effectLst/>
                          <a:latin typeface="+mn-lt"/>
                          <a:ea typeface="Calibri" panose="020F0502020204030204" pitchFamily="34" charset="0"/>
                        </a:rPr>
                        <a:t> </a:t>
                      </a:r>
                      <a:r>
                        <a:rPr lang="pl-PL" sz="2400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PN-EN 12101-1 </a:t>
                      </a:r>
                      <a:br>
                        <a:rPr lang="pl-PL" sz="2400" dirty="0">
                          <a:effectLst/>
                          <a:latin typeface="+mn-lt"/>
                          <a:ea typeface="Calibri" panose="020F0502020204030204" pitchFamily="34" charset="0"/>
                        </a:rPr>
                      </a:br>
                      <a:r>
                        <a:rPr lang="pl-PL" sz="2400" dirty="0" smtClean="0">
                          <a:effectLst/>
                          <a:latin typeface="+mn-lt"/>
                          <a:ea typeface="Calibri" panose="020F0502020204030204" pitchFamily="34" charset="0"/>
                        </a:rPr>
                        <a:t>w tym klasę </a:t>
                      </a:r>
                      <a:r>
                        <a:rPr lang="pl-PL" sz="2400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utrzymania stabilności mechanicznej w </a:t>
                      </a:r>
                      <a:r>
                        <a:rPr lang="pl-PL" sz="2400" dirty="0" smtClean="0">
                          <a:effectLst/>
                          <a:latin typeface="+mn-lt"/>
                          <a:ea typeface="Calibri" panose="020F0502020204030204" pitchFamily="34" charset="0"/>
                        </a:rPr>
                        <a:t>zależności </a:t>
                      </a:r>
                      <a:br>
                        <a:rPr lang="pl-PL" sz="2400" dirty="0" smtClean="0">
                          <a:effectLst/>
                          <a:latin typeface="+mn-lt"/>
                          <a:ea typeface="Calibri" panose="020F0502020204030204" pitchFamily="34" charset="0"/>
                        </a:rPr>
                      </a:br>
                      <a:r>
                        <a:rPr lang="pl-PL" sz="2400" dirty="0" smtClean="0">
                          <a:effectLst/>
                          <a:latin typeface="+mn-lt"/>
                          <a:ea typeface="Calibri" panose="020F0502020204030204" pitchFamily="34" charset="0"/>
                        </a:rPr>
                        <a:t>od </a:t>
                      </a:r>
                      <a:r>
                        <a:rPr lang="pl-PL" sz="2400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wyposażenia lub braku wyposażenia w SUG wodne</a:t>
                      </a:r>
                      <a:r>
                        <a:rPr lang="pl-PL" sz="2400" b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</a:t>
                      </a:r>
                      <a:endParaRPr lang="pl-PL" sz="2400" b="0" i="0" baseline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just"/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1313346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55310590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776E05E8-24D7-9B17-1DD5-BAA97A450FA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a 1">
            <a:extLst>
              <a:ext uri="{FF2B5EF4-FFF2-40B4-BE49-F238E27FC236}">
                <a16:creationId xmlns="" xmlns:a16="http://schemas.microsoft.com/office/drawing/2014/main" id="{B4EFA6A7-FED1-05B1-B238-B02F7DEBADE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3091252"/>
              </p:ext>
            </p:extLst>
          </p:nvPr>
        </p:nvGraphicFramePr>
        <p:xfrm>
          <a:off x="566442" y="355601"/>
          <a:ext cx="11172591" cy="602617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529558">
                  <a:extLst>
                    <a:ext uri="{9D8B030D-6E8A-4147-A177-3AD203B41FA5}">
                      <a16:colId xmlns="" xmlns:a16="http://schemas.microsoft.com/office/drawing/2014/main" val="1036634356"/>
                    </a:ext>
                  </a:extLst>
                </a:gridCol>
                <a:gridCol w="5643033">
                  <a:extLst>
                    <a:ext uri="{9D8B030D-6E8A-4147-A177-3AD203B41FA5}">
                      <a16:colId xmlns="" xmlns:a16="http://schemas.microsoft.com/office/drawing/2014/main" val="4032074707"/>
                    </a:ext>
                  </a:extLst>
                </a:gridCol>
              </a:tblGrid>
              <a:tr h="443853">
                <a:tc>
                  <a:txBody>
                    <a:bodyPr/>
                    <a:lstStyle/>
                    <a:p>
                      <a:pPr algn="ctr"/>
                      <a:r>
                        <a:rPr lang="pl-PL" sz="2400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PN-B-02877-4:2001 (</a:t>
                      </a:r>
                      <a:r>
                        <a:rPr lang="pl-PL" sz="2400" b="1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</a:rPr>
                        <a:t>STARA NORMA</a:t>
                      </a:r>
                      <a:r>
                        <a:rPr lang="pl-PL" sz="2400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)</a:t>
                      </a:r>
                      <a:endParaRPr lang="en-US" sz="24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400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PN-B-02877-4:2025-07 (</a:t>
                      </a:r>
                      <a:r>
                        <a:rPr lang="pl-PL" sz="2400" b="1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</a:rPr>
                        <a:t>NOWA NORMA</a:t>
                      </a:r>
                      <a:r>
                        <a:rPr lang="pl-PL" sz="2400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)</a:t>
                      </a:r>
                      <a:endParaRPr lang="en-US" sz="2400" dirty="0"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764245761"/>
                  </a:ext>
                </a:extLst>
              </a:tr>
              <a:tr h="770945">
                <a:tc gridSpan="2">
                  <a:txBody>
                    <a:bodyPr/>
                    <a:lstStyle/>
                    <a:p>
                      <a:pPr algn="ctr"/>
                      <a:r>
                        <a:rPr lang="pl-PL" sz="2400" i="1" u="sng" dirty="0"/>
                        <a:t>Wymagania stawiane kurtynom dymowym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684833871"/>
                  </a:ext>
                </a:extLst>
              </a:tr>
              <a:tr h="4798033">
                <a:tc>
                  <a:txBody>
                    <a:bodyPr/>
                    <a:lstStyle/>
                    <a:p>
                      <a:pPr marL="271463" indent="-271463" algn="just">
                        <a:buFont typeface="Calibri" panose="020F0502020204030204" pitchFamily="34" charset="0"/>
                        <a:buChar char="−"/>
                      </a:pPr>
                      <a:r>
                        <a:rPr lang="pl-PL" sz="2400" b="0" dirty="0"/>
                        <a:t>kurtyny dymowe powinny </a:t>
                      </a:r>
                      <a:r>
                        <a:rPr lang="pl-PL" sz="2400" b="1" dirty="0"/>
                        <a:t>przylegać bezpośrednio</a:t>
                      </a:r>
                      <a:r>
                        <a:rPr lang="pl-PL" sz="2400" b="0" dirty="0"/>
                        <a:t> do spodu dachu,</a:t>
                      </a:r>
                    </a:p>
                    <a:p>
                      <a:pPr marL="271463" indent="-271463" algn="just">
                        <a:buFont typeface="Calibri" panose="020F0502020204030204" pitchFamily="34" charset="0"/>
                        <a:buChar char="−"/>
                      </a:pPr>
                      <a:endParaRPr lang="pl-PL" sz="2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07000"/>
                        </a:lnSpc>
                        <a:spcAft>
                          <a:spcPts val="800"/>
                        </a:spcAft>
                        <a:buFont typeface="Symbol" panose="05050102010706020507" pitchFamily="18" charset="2"/>
                        <a:buChar char=""/>
                      </a:pPr>
                      <a:r>
                        <a:rPr lang="pl-PL" sz="2400" b="1" dirty="0">
                          <a:solidFill>
                            <a:srgbClr val="00B050"/>
                          </a:solidFill>
                          <a:effectLst/>
                          <a:latin typeface="+mn-lt"/>
                          <a:ea typeface="Calibri" panose="020F0502020204030204" pitchFamily="34" charset="0"/>
                        </a:rPr>
                        <a:t>Należy zapewnić szczelne połączenie </a:t>
                      </a:r>
                      <a:r>
                        <a:rPr lang="pl-PL" sz="2400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stałych kurtyn dymowych z elementami budynku </a:t>
                      </a:r>
                      <a:r>
                        <a:rPr lang="pl-PL" sz="2400" b="1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oraz między tymi kurtynami</a:t>
                      </a:r>
                      <a:r>
                        <a:rPr lang="pl-PL" sz="2400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. Połączenia aktywnych kurtyn dymowych powinny spełniać wymagania PN-EN 12101-1</a:t>
                      </a:r>
                      <a:r>
                        <a:rPr lang="pl-PL" sz="2400" b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 </a:t>
                      </a:r>
                    </a:p>
                    <a:p>
                      <a:pPr marL="360363" lvl="0" indent="0" algn="just">
                        <a:lnSpc>
                          <a:spcPct val="107000"/>
                        </a:lnSpc>
                        <a:spcAft>
                          <a:spcPts val="800"/>
                        </a:spcAft>
                        <a:buFont typeface="Symbol" panose="05050102010706020507" pitchFamily="18" charset="2"/>
                        <a:buNone/>
                      </a:pPr>
                      <a:r>
                        <a:rPr lang="pl-PL" sz="2400" b="1" i="0" baseline="0" dirty="0">
                          <a:solidFill>
                            <a:srgbClr val="00B050"/>
                          </a:solidFill>
                          <a:latin typeface="+mn-lt"/>
                        </a:rPr>
                        <a:t>Przejścia instalacji przez kurtyny dymowe należy </a:t>
                      </a:r>
                      <a:r>
                        <a:rPr lang="pl-PL" sz="2400" b="1" i="0" u="sng" baseline="0" dirty="0">
                          <a:solidFill>
                            <a:srgbClr val="00B050"/>
                          </a:solidFill>
                          <a:latin typeface="+mn-lt"/>
                        </a:rPr>
                        <a:t>wykonać jako szczelne dla dymu</a:t>
                      </a:r>
                      <a:r>
                        <a:rPr lang="pl-PL" sz="2400" b="1" i="0" baseline="0" dirty="0">
                          <a:solidFill>
                            <a:srgbClr val="00B050"/>
                          </a:solidFill>
                          <a:latin typeface="+mn-lt"/>
                        </a:rPr>
                        <a:t>, z materiałów niepalnych</a:t>
                      </a:r>
                      <a:r>
                        <a:rPr lang="pl-PL" sz="2400" b="0" i="0" baseline="0" dirty="0">
                          <a:solidFill>
                            <a:schemeClr val="tx1"/>
                          </a:solidFill>
                          <a:latin typeface="+mn-lt"/>
                        </a:rPr>
                        <a:t>.</a:t>
                      </a:r>
                    </a:p>
                    <a:p>
                      <a:pPr algn="just"/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1313346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8122187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C1CC458D-0491-4CDE-A442-539FB0A7626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a 1">
            <a:extLst>
              <a:ext uri="{FF2B5EF4-FFF2-40B4-BE49-F238E27FC236}">
                <a16:creationId xmlns="" xmlns:a16="http://schemas.microsoft.com/office/drawing/2014/main" id="{C5FF0449-E133-F558-6828-282B3CBC1EC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1550901"/>
              </p:ext>
            </p:extLst>
          </p:nvPr>
        </p:nvGraphicFramePr>
        <p:xfrm>
          <a:off x="566442" y="355601"/>
          <a:ext cx="11172591" cy="602617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529558">
                  <a:extLst>
                    <a:ext uri="{9D8B030D-6E8A-4147-A177-3AD203B41FA5}">
                      <a16:colId xmlns="" xmlns:a16="http://schemas.microsoft.com/office/drawing/2014/main" val="1036634356"/>
                    </a:ext>
                  </a:extLst>
                </a:gridCol>
                <a:gridCol w="5643033">
                  <a:extLst>
                    <a:ext uri="{9D8B030D-6E8A-4147-A177-3AD203B41FA5}">
                      <a16:colId xmlns="" xmlns:a16="http://schemas.microsoft.com/office/drawing/2014/main" val="4032074707"/>
                    </a:ext>
                  </a:extLst>
                </a:gridCol>
              </a:tblGrid>
              <a:tr h="443853">
                <a:tc>
                  <a:txBody>
                    <a:bodyPr/>
                    <a:lstStyle/>
                    <a:p>
                      <a:pPr algn="ctr"/>
                      <a:r>
                        <a:rPr lang="pl-PL" sz="2400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PN-B-02877-4:2001 (</a:t>
                      </a:r>
                      <a:r>
                        <a:rPr lang="pl-PL" sz="2400" b="1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</a:rPr>
                        <a:t>STARA NORMA</a:t>
                      </a:r>
                      <a:r>
                        <a:rPr lang="pl-PL" sz="2400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)</a:t>
                      </a:r>
                      <a:endParaRPr lang="en-US" sz="24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400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PN-B-02877-4:2025-07 (</a:t>
                      </a:r>
                      <a:r>
                        <a:rPr lang="pl-PL" sz="2400" b="1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</a:rPr>
                        <a:t>NOWA NORMA</a:t>
                      </a:r>
                      <a:r>
                        <a:rPr lang="pl-PL" sz="2400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)</a:t>
                      </a:r>
                      <a:endParaRPr lang="en-US" sz="2400" dirty="0"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764245761"/>
                  </a:ext>
                </a:extLst>
              </a:tr>
              <a:tr h="770945">
                <a:tc gridSpan="2">
                  <a:txBody>
                    <a:bodyPr/>
                    <a:lstStyle/>
                    <a:p>
                      <a:pPr algn="ctr"/>
                      <a:r>
                        <a:rPr lang="pl-PL" sz="2400" i="1" u="sng" dirty="0"/>
                        <a:t>Wymagania stawiane kurtynom dymowym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684833871"/>
                  </a:ext>
                </a:extLst>
              </a:tr>
              <a:tr h="4798033">
                <a:tc>
                  <a:txBody>
                    <a:bodyPr/>
                    <a:lstStyle/>
                    <a:p>
                      <a:pPr marL="271463" indent="-271463" algn="just">
                        <a:buFont typeface="Calibri" panose="020F0502020204030204" pitchFamily="34" charset="0"/>
                        <a:buChar char="−"/>
                      </a:pPr>
                      <a:r>
                        <a:rPr lang="pl-PL" sz="2400" b="1" dirty="0"/>
                        <a:t>wysokość kurtyny</a:t>
                      </a:r>
                      <a:r>
                        <a:rPr lang="pl-PL" sz="2400" b="0" dirty="0"/>
                        <a:t> powinna być nie mniejsza niż 2,0 (mierzona od spodu dachu do dolnej krawędzi kurtyny). Dopuszcza się zmniejszoną wysokość kurtyny do nie mniej niż 1,0 m </a:t>
                      </a:r>
                      <a:br>
                        <a:rPr lang="pl-PL" sz="2400" b="0" dirty="0"/>
                      </a:br>
                      <a:r>
                        <a:rPr lang="pl-PL" sz="2400" b="0" dirty="0"/>
                        <a:t>w przypadku niskich pomieszczeń, o wysokości od 3 m do 5 m,</a:t>
                      </a:r>
                    </a:p>
                    <a:p>
                      <a:pPr marL="271463" indent="-271463" algn="just">
                        <a:buFont typeface="Calibri" panose="020F0502020204030204" pitchFamily="34" charset="0"/>
                        <a:buChar char="−"/>
                      </a:pPr>
                      <a:endParaRPr lang="pl-PL" sz="2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07000"/>
                        </a:lnSpc>
                        <a:spcAft>
                          <a:spcPts val="800"/>
                        </a:spcAft>
                        <a:buFont typeface="Symbol" panose="05050102010706020507" pitchFamily="18" charset="2"/>
                        <a:buChar char=""/>
                      </a:pPr>
                      <a:r>
                        <a:rPr lang="pl-PL" sz="2400" b="1" dirty="0">
                          <a:solidFill>
                            <a:srgbClr val="00B050"/>
                          </a:solidFill>
                          <a:effectLst/>
                          <a:latin typeface="+mn-lt"/>
                          <a:ea typeface="Calibri" panose="020F0502020204030204" pitchFamily="34" charset="0"/>
                        </a:rPr>
                        <a:t>Norma nie określa minimalnej </a:t>
                      </a:r>
                      <a:r>
                        <a:rPr lang="pl-PL" sz="2400" b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</a:rPr>
                        <a:t>wysokości kutyny dymowej.</a:t>
                      </a:r>
                      <a:r>
                        <a:rPr lang="pl-PL" sz="2400" b="1" dirty="0">
                          <a:solidFill>
                            <a:srgbClr val="00B050"/>
                          </a:solidFill>
                          <a:effectLst/>
                          <a:latin typeface="+mn-lt"/>
                          <a:ea typeface="Calibri" panose="020F0502020204030204" pitchFamily="34" charset="0"/>
                        </a:rPr>
                        <a:t> Dolna krawędź </a:t>
                      </a:r>
                      <a:r>
                        <a:rPr lang="pl-PL" sz="2400" b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</a:rPr>
                        <a:t>kurtyny dymowej musi znajdować się </a:t>
                      </a:r>
                      <a:r>
                        <a:rPr lang="pl-PL" sz="2400" b="1" dirty="0">
                          <a:solidFill>
                            <a:srgbClr val="00B050"/>
                          </a:solidFill>
                          <a:effectLst/>
                          <a:latin typeface="+mn-lt"/>
                          <a:ea typeface="Calibri" panose="020F0502020204030204" pitchFamily="34" charset="0"/>
                        </a:rPr>
                        <a:t>co najmniej 0,1 m poniżej </a:t>
                      </a:r>
                      <a:r>
                        <a:rPr lang="pl-PL" sz="2400" b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</a:rPr>
                        <a:t>projektowanej </a:t>
                      </a:r>
                      <a:r>
                        <a:rPr lang="pl-PL" sz="2400" b="1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</a:rPr>
                        <a:t>dolnej krawędzi warstwy dymu</a:t>
                      </a:r>
                      <a:r>
                        <a:rPr lang="pl-PL" sz="2400" b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</a:t>
                      </a:r>
                    </a:p>
                    <a:p>
                      <a:pPr marL="360363" lvl="0" indent="0" algn="just">
                        <a:lnSpc>
                          <a:spcPct val="107000"/>
                        </a:lnSpc>
                        <a:spcAft>
                          <a:spcPts val="800"/>
                        </a:spcAft>
                        <a:buFont typeface="Symbol" panose="05050102010706020507" pitchFamily="18" charset="2"/>
                        <a:buNone/>
                      </a:pPr>
                      <a:endParaRPr lang="pl-PL" sz="2400" b="0" i="0" baseline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just"/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1313346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59983522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A1D8E19F-9967-D2BF-2D23-151A42C0B79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a 1">
            <a:extLst>
              <a:ext uri="{FF2B5EF4-FFF2-40B4-BE49-F238E27FC236}">
                <a16:creationId xmlns="" xmlns:a16="http://schemas.microsoft.com/office/drawing/2014/main" id="{DC9EB26D-EBE5-92FB-2EBD-8B53FCE7980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61869060"/>
              </p:ext>
            </p:extLst>
          </p:nvPr>
        </p:nvGraphicFramePr>
        <p:xfrm>
          <a:off x="566442" y="355601"/>
          <a:ext cx="11172591" cy="602617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529558">
                  <a:extLst>
                    <a:ext uri="{9D8B030D-6E8A-4147-A177-3AD203B41FA5}">
                      <a16:colId xmlns="" xmlns:a16="http://schemas.microsoft.com/office/drawing/2014/main" val="1036634356"/>
                    </a:ext>
                  </a:extLst>
                </a:gridCol>
                <a:gridCol w="5643033">
                  <a:extLst>
                    <a:ext uri="{9D8B030D-6E8A-4147-A177-3AD203B41FA5}">
                      <a16:colId xmlns="" xmlns:a16="http://schemas.microsoft.com/office/drawing/2014/main" val="4032074707"/>
                    </a:ext>
                  </a:extLst>
                </a:gridCol>
              </a:tblGrid>
              <a:tr h="443853">
                <a:tc>
                  <a:txBody>
                    <a:bodyPr/>
                    <a:lstStyle/>
                    <a:p>
                      <a:pPr algn="ctr"/>
                      <a:r>
                        <a:rPr lang="pl-PL" sz="2400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PN-B-02877-4:2001 (</a:t>
                      </a:r>
                      <a:r>
                        <a:rPr lang="pl-PL" sz="2400" b="1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</a:rPr>
                        <a:t>STARA NORMA</a:t>
                      </a:r>
                      <a:r>
                        <a:rPr lang="pl-PL" sz="2400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)</a:t>
                      </a:r>
                      <a:endParaRPr lang="en-US" sz="24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400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PN-B-02877-4:2025-07 (</a:t>
                      </a:r>
                      <a:r>
                        <a:rPr lang="pl-PL" sz="2400" b="1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</a:rPr>
                        <a:t>NOWA NORMA</a:t>
                      </a:r>
                      <a:r>
                        <a:rPr lang="pl-PL" sz="2400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)</a:t>
                      </a:r>
                      <a:endParaRPr lang="en-US" sz="2400" dirty="0"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764245761"/>
                  </a:ext>
                </a:extLst>
              </a:tr>
              <a:tr h="770945">
                <a:tc gridSpan="2">
                  <a:txBody>
                    <a:bodyPr/>
                    <a:lstStyle/>
                    <a:p>
                      <a:pPr algn="ctr"/>
                      <a:r>
                        <a:rPr lang="pl-PL" sz="2400" i="1" u="sng" dirty="0"/>
                        <a:t>Wymagania stawiane kurtynom dymowym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684833871"/>
                  </a:ext>
                </a:extLst>
              </a:tr>
              <a:tr h="4798033">
                <a:tc>
                  <a:txBody>
                    <a:bodyPr/>
                    <a:lstStyle/>
                    <a:p>
                      <a:pPr marL="271463" indent="-271463" algn="just">
                        <a:buFont typeface="Calibri" panose="020F0502020204030204" pitchFamily="34" charset="0"/>
                        <a:buChar char="−"/>
                      </a:pPr>
                      <a:r>
                        <a:rPr lang="pl-PL" sz="2400" b="1" dirty="0"/>
                        <a:t>brak wymogu </a:t>
                      </a:r>
                      <a:r>
                        <a:rPr lang="pl-PL" sz="2400" b="0" dirty="0"/>
                        <a:t>zachowania </a:t>
                      </a:r>
                      <a:r>
                        <a:rPr lang="pl-PL" sz="2400" b="1" dirty="0"/>
                        <a:t>odległości </a:t>
                      </a:r>
                      <a:r>
                        <a:rPr lang="pl-PL" sz="2400" b="0" dirty="0"/>
                        <a:t>kurtyny dymowej </a:t>
                      </a:r>
                      <a:r>
                        <a:rPr lang="pl-PL" sz="2400" b="1" dirty="0"/>
                        <a:t>od składowanych materiałów palnych</a:t>
                      </a:r>
                      <a:r>
                        <a:rPr lang="pl-PL" sz="2400" b="0" dirty="0"/>
                        <a:t>,</a:t>
                      </a:r>
                    </a:p>
                    <a:p>
                      <a:pPr marL="271463" indent="-271463" algn="just">
                        <a:buFont typeface="Calibri" panose="020F0502020204030204" pitchFamily="34" charset="0"/>
                        <a:buChar char="−"/>
                      </a:pPr>
                      <a:endParaRPr lang="pl-PL" sz="2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07000"/>
                        </a:lnSpc>
                        <a:spcAft>
                          <a:spcPts val="800"/>
                        </a:spcAft>
                        <a:buFont typeface="Symbol" panose="05050102010706020507" pitchFamily="18" charset="2"/>
                        <a:buChar char=""/>
                      </a:pPr>
                      <a:r>
                        <a:rPr lang="pl-PL" sz="2400" b="1" dirty="0">
                          <a:solidFill>
                            <a:srgbClr val="00B050"/>
                          </a:solidFill>
                          <a:effectLst/>
                          <a:latin typeface="+mn-lt"/>
                          <a:ea typeface="Calibri" panose="020F0502020204030204" pitchFamily="34" charset="0"/>
                        </a:rPr>
                        <a:t>norma obliguje </a:t>
                      </a:r>
                      <a:r>
                        <a:rPr lang="pl-PL" sz="2400" b="1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</a:rPr>
                        <a:t>do zachowania odległości</a:t>
                      </a:r>
                      <a:r>
                        <a:rPr lang="pl-PL" sz="2400" b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</a:rPr>
                        <a:t> kurtyny </a:t>
                      </a:r>
                      <a:r>
                        <a:rPr lang="pl-PL" sz="2400" b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</a:rPr>
                        <a:t>dymowej od składowanych materiałów palnych, </a:t>
                      </a:r>
                      <a:r>
                        <a:rPr lang="pl-PL" sz="2400" b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</a:rPr>
                        <a:t>w przypadku wyposażenia pomieszczenia w SUG wodne należy zachować odległości określone w wymaganiach norm SUG wodnych</a:t>
                      </a:r>
                      <a:r>
                        <a:rPr lang="pl-PL" sz="2400" b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</a:t>
                      </a:r>
                    </a:p>
                    <a:p>
                      <a:pPr marL="360363" lvl="0" indent="0" algn="just">
                        <a:lnSpc>
                          <a:spcPct val="107000"/>
                        </a:lnSpc>
                        <a:spcAft>
                          <a:spcPts val="800"/>
                        </a:spcAft>
                        <a:buFont typeface="Symbol" panose="05050102010706020507" pitchFamily="18" charset="2"/>
                        <a:buNone/>
                      </a:pPr>
                      <a:endParaRPr lang="pl-PL" sz="2400" b="0" i="0" baseline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just"/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1313346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38857186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DBE88FB8-EDE3-99BD-967B-BE1465A208D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a 1">
            <a:extLst>
              <a:ext uri="{FF2B5EF4-FFF2-40B4-BE49-F238E27FC236}">
                <a16:creationId xmlns="" xmlns:a16="http://schemas.microsoft.com/office/drawing/2014/main" id="{FC6A8D45-EA61-5900-D512-561A4F1B992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19669615"/>
              </p:ext>
            </p:extLst>
          </p:nvPr>
        </p:nvGraphicFramePr>
        <p:xfrm>
          <a:off x="566442" y="355601"/>
          <a:ext cx="11172591" cy="646741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529558">
                  <a:extLst>
                    <a:ext uri="{9D8B030D-6E8A-4147-A177-3AD203B41FA5}">
                      <a16:colId xmlns="" xmlns:a16="http://schemas.microsoft.com/office/drawing/2014/main" val="1036634356"/>
                    </a:ext>
                  </a:extLst>
                </a:gridCol>
                <a:gridCol w="5643033">
                  <a:extLst>
                    <a:ext uri="{9D8B030D-6E8A-4147-A177-3AD203B41FA5}">
                      <a16:colId xmlns="" xmlns:a16="http://schemas.microsoft.com/office/drawing/2014/main" val="4032074707"/>
                    </a:ext>
                  </a:extLst>
                </a:gridCol>
              </a:tblGrid>
              <a:tr h="443853">
                <a:tc>
                  <a:txBody>
                    <a:bodyPr/>
                    <a:lstStyle/>
                    <a:p>
                      <a:pPr algn="ctr"/>
                      <a:r>
                        <a:rPr lang="pl-PL" sz="2400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PN-B-02877-4:2001 (</a:t>
                      </a:r>
                      <a:r>
                        <a:rPr lang="pl-PL" sz="2400" b="1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</a:rPr>
                        <a:t>STARA NORMA</a:t>
                      </a:r>
                      <a:r>
                        <a:rPr lang="pl-PL" sz="2400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)</a:t>
                      </a:r>
                      <a:endParaRPr lang="en-US" sz="24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400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PN-B-02877-4:2025-07 (</a:t>
                      </a:r>
                      <a:r>
                        <a:rPr lang="pl-PL" sz="2400" b="1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</a:rPr>
                        <a:t>NOWA NORMA</a:t>
                      </a:r>
                      <a:r>
                        <a:rPr lang="pl-PL" sz="2400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)</a:t>
                      </a:r>
                      <a:endParaRPr lang="en-US" sz="2400" dirty="0"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764245761"/>
                  </a:ext>
                </a:extLst>
              </a:tr>
              <a:tr h="368299">
                <a:tc gridSpan="2">
                  <a:txBody>
                    <a:bodyPr/>
                    <a:lstStyle/>
                    <a:p>
                      <a:pPr algn="ctr"/>
                      <a:r>
                        <a:rPr lang="pl-PL" sz="2400" i="1" u="sng" dirty="0"/>
                        <a:t>Otwieranie klap dymowych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684833871"/>
                  </a:ext>
                </a:extLst>
              </a:tr>
              <a:tr h="4798033">
                <a:tc>
                  <a:txBody>
                    <a:bodyPr/>
                    <a:lstStyle/>
                    <a:p>
                      <a:pPr marL="271463" indent="-271463" algn="just">
                        <a:buFont typeface="Calibri" panose="020F0502020204030204" pitchFamily="34" charset="0"/>
                        <a:buChar char="−"/>
                      </a:pPr>
                      <a:r>
                        <a:rPr lang="pl-PL" sz="2400" b="0" dirty="0"/>
                        <a:t>klapy dymowe powinny być wyposażone w urządzenia wyzwalające, wywoływane przez:</a:t>
                      </a:r>
                    </a:p>
                    <a:p>
                      <a:pPr marL="625475" indent="-360363" algn="just">
                        <a:buFont typeface="Calibri" panose="020F0502020204030204" pitchFamily="34" charset="0"/>
                        <a:buNone/>
                      </a:pPr>
                      <a:r>
                        <a:rPr lang="pl-PL" sz="2400" b="0" dirty="0"/>
                        <a:t>•	wyzwalacze termiczne (</a:t>
                      </a:r>
                      <a:r>
                        <a:rPr lang="pl-PL" sz="2400" b="1" dirty="0"/>
                        <a:t>niedopuszczalne na klatkach schodowych</a:t>
                      </a:r>
                      <a:r>
                        <a:rPr lang="pl-PL" sz="2400" b="0" dirty="0"/>
                        <a:t>),</a:t>
                      </a:r>
                    </a:p>
                    <a:p>
                      <a:pPr marL="625475" indent="-360363" algn="just">
                        <a:buFont typeface="Calibri" panose="020F0502020204030204" pitchFamily="34" charset="0"/>
                        <a:buNone/>
                      </a:pPr>
                      <a:r>
                        <a:rPr lang="pl-PL" sz="2400" b="0" dirty="0"/>
                        <a:t>•	system sygnalizacji pożarowej,</a:t>
                      </a:r>
                    </a:p>
                    <a:p>
                      <a:pPr marL="271463" indent="-271463" algn="just">
                        <a:buFont typeface="Calibri" panose="020F0502020204030204" pitchFamily="34" charset="0"/>
                        <a:buChar char="−"/>
                      </a:pPr>
                      <a:endParaRPr lang="pl-PL" sz="2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07000"/>
                        </a:lnSpc>
                        <a:buFont typeface="Symbol" panose="05050102010706020507" pitchFamily="18" charset="2"/>
                        <a:buChar char=""/>
                      </a:pPr>
                      <a:r>
                        <a:rPr lang="pl-PL" sz="24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urządzenia do usuwania dymu i ciepła powinny być uruchamiane:</a:t>
                      </a:r>
                      <a:endParaRPr lang="en-US" sz="2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625475" lvl="0" indent="-265113" algn="just">
                        <a:lnSpc>
                          <a:spcPct val="107000"/>
                        </a:lnSpc>
                        <a:buFont typeface="Symbol" panose="05050102010706020507" pitchFamily="18" charset="2"/>
                        <a:buChar char=""/>
                      </a:pPr>
                      <a:r>
                        <a:rPr lang="pl-PL" sz="240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wyzwalaczem termicznym </a:t>
                      </a:r>
                      <a:r>
                        <a:rPr lang="pl-PL" sz="24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pl-PL" sz="2400" b="1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niedopuszczalne na klatkach schodowych i </a:t>
                      </a:r>
                      <a:r>
                        <a:rPr lang="pl-PL" sz="2400" b="1" dirty="0">
                          <a:solidFill>
                            <a:srgbClr val="00B05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szybach dźwigowych</a:t>
                      </a:r>
                      <a:r>
                        <a:rPr lang="pl-PL" sz="24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),</a:t>
                      </a:r>
                      <a:endParaRPr lang="en-US" sz="2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625475" lvl="0" indent="-265113" algn="just">
                        <a:lnSpc>
                          <a:spcPct val="107000"/>
                        </a:lnSpc>
                        <a:buFont typeface="Symbol" panose="05050102010706020507" pitchFamily="18" charset="2"/>
                        <a:buChar char=""/>
                      </a:pPr>
                      <a:r>
                        <a:rPr lang="pl-PL" sz="240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systemem </a:t>
                      </a:r>
                      <a:r>
                        <a:rPr lang="pl-PL" sz="24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sygnalizacji pożarowej,</a:t>
                      </a:r>
                      <a:endParaRPr lang="en-US" sz="2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625475" lvl="0" indent="-265113" algn="just">
                        <a:lnSpc>
                          <a:spcPct val="107000"/>
                        </a:lnSpc>
                        <a:buFont typeface="Symbol" panose="05050102010706020507" pitchFamily="18" charset="2"/>
                        <a:buChar char=""/>
                      </a:pPr>
                      <a:r>
                        <a:rPr lang="pl-PL" sz="2400" b="1" dirty="0" smtClean="0">
                          <a:solidFill>
                            <a:srgbClr val="00B05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czujkami zasysającymi </a:t>
                      </a:r>
                      <a:r>
                        <a:rPr lang="pl-PL" sz="2400" b="1" dirty="0">
                          <a:solidFill>
                            <a:srgbClr val="00B05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dym,</a:t>
                      </a:r>
                      <a:endParaRPr lang="en-US" sz="24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625475" lvl="0" indent="-265113" algn="just">
                        <a:lnSpc>
                          <a:spcPct val="107000"/>
                        </a:lnSpc>
                        <a:buFont typeface="Symbol" panose="05050102010706020507" pitchFamily="18" charset="2"/>
                        <a:buChar char=""/>
                      </a:pPr>
                      <a:r>
                        <a:rPr lang="pl-PL" sz="2400" b="1" u="sng" dirty="0" smtClean="0">
                          <a:solidFill>
                            <a:srgbClr val="00B05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systemem </a:t>
                      </a:r>
                      <a:r>
                        <a:rPr lang="pl-PL" sz="2400" b="1" u="sng" dirty="0">
                          <a:solidFill>
                            <a:srgbClr val="00B05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wykrywania dymu</a:t>
                      </a:r>
                      <a:r>
                        <a:rPr lang="pl-PL" sz="2400" b="1" dirty="0">
                          <a:solidFill>
                            <a:srgbClr val="00B05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</a:t>
                      </a:r>
                      <a:endParaRPr lang="en-US" sz="24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625475" lvl="0" indent="-265113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pl-PL" sz="2400" b="1" dirty="0" smtClean="0">
                          <a:solidFill>
                            <a:srgbClr val="00B05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czujkami punktowymi </a:t>
                      </a:r>
                      <a:r>
                        <a:rPr lang="pl-PL" sz="2400" b="1" dirty="0">
                          <a:solidFill>
                            <a:srgbClr val="00B05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dymu, </a:t>
                      </a:r>
                      <a:r>
                        <a:rPr lang="pl-PL" sz="2400" b="1" dirty="0" smtClean="0">
                          <a:solidFill>
                            <a:srgbClr val="00B05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ręcznymi przyciskami </a:t>
                      </a:r>
                      <a:r>
                        <a:rPr lang="pl-PL" sz="2400" b="1" dirty="0">
                          <a:solidFill>
                            <a:srgbClr val="00B05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oddymiania (dopuszczalne w zakresie klatek schodowych </a:t>
                      </a:r>
                      <a:r>
                        <a:rPr lang="pl-PL" sz="2400" b="1" dirty="0" smtClean="0">
                          <a:solidFill>
                            <a:srgbClr val="00B05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 </a:t>
                      </a:r>
                      <a:r>
                        <a:rPr lang="pl-PL" sz="2400" b="1" dirty="0">
                          <a:solidFill>
                            <a:srgbClr val="00B05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szybów dźwigowych</a:t>
                      </a:r>
                      <a:r>
                        <a:rPr lang="pl-PL" sz="2400" b="1" dirty="0" smtClean="0">
                          <a:solidFill>
                            <a:srgbClr val="00B05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),</a:t>
                      </a:r>
                    </a:p>
                    <a:p>
                      <a:pPr marL="358775" lvl="0" indent="0" algn="just">
                        <a:lnSpc>
                          <a:spcPct val="107000"/>
                        </a:lnSpc>
                        <a:spcAft>
                          <a:spcPts val="800"/>
                        </a:spcAft>
                        <a:buFont typeface="Symbol" panose="05050102010706020507" pitchFamily="18" charset="2"/>
                        <a:buNone/>
                      </a:pPr>
                      <a:r>
                        <a:rPr lang="pl-PL" sz="2400" b="1" dirty="0" smtClean="0">
                          <a:solidFill>
                            <a:srgbClr val="00B05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na </a:t>
                      </a:r>
                      <a:r>
                        <a:rPr lang="pl-PL" sz="2400" b="1" dirty="0">
                          <a:solidFill>
                            <a:srgbClr val="00B05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zasadach określonych w pkt </a:t>
                      </a:r>
                      <a:r>
                        <a:rPr lang="pl-PL" sz="2400" b="1" dirty="0" smtClean="0">
                          <a:solidFill>
                            <a:srgbClr val="00B05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5.6 </a:t>
                      </a:r>
                      <a:r>
                        <a:rPr lang="pl-PL" sz="2400" b="1" dirty="0">
                          <a:solidFill>
                            <a:srgbClr val="00B05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normy. </a:t>
                      </a:r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1313346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36707373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1FA2A45F-F156-3FFD-EDD3-192819AF84D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a 1">
            <a:extLst>
              <a:ext uri="{FF2B5EF4-FFF2-40B4-BE49-F238E27FC236}">
                <a16:creationId xmlns="" xmlns:a16="http://schemas.microsoft.com/office/drawing/2014/main" id="{418E6350-D274-7E43-7397-7880780356A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74039320"/>
              </p:ext>
            </p:extLst>
          </p:nvPr>
        </p:nvGraphicFramePr>
        <p:xfrm>
          <a:off x="566442" y="355601"/>
          <a:ext cx="11172591" cy="640714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529558">
                  <a:extLst>
                    <a:ext uri="{9D8B030D-6E8A-4147-A177-3AD203B41FA5}">
                      <a16:colId xmlns="" xmlns:a16="http://schemas.microsoft.com/office/drawing/2014/main" val="1036634356"/>
                    </a:ext>
                  </a:extLst>
                </a:gridCol>
                <a:gridCol w="5643033">
                  <a:extLst>
                    <a:ext uri="{9D8B030D-6E8A-4147-A177-3AD203B41FA5}">
                      <a16:colId xmlns="" xmlns:a16="http://schemas.microsoft.com/office/drawing/2014/main" val="4032074707"/>
                    </a:ext>
                  </a:extLst>
                </a:gridCol>
              </a:tblGrid>
              <a:tr h="443853">
                <a:tc>
                  <a:txBody>
                    <a:bodyPr/>
                    <a:lstStyle/>
                    <a:p>
                      <a:pPr algn="ctr"/>
                      <a:r>
                        <a:rPr lang="pl-PL" sz="2400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PN-B-02877-4:2001 (</a:t>
                      </a:r>
                      <a:r>
                        <a:rPr lang="pl-PL" sz="2400" b="1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</a:rPr>
                        <a:t>STARA NORMA</a:t>
                      </a:r>
                      <a:r>
                        <a:rPr lang="pl-PL" sz="2400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)</a:t>
                      </a:r>
                      <a:endParaRPr lang="en-US" sz="24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400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PN-B-02877-4:2025-07 (</a:t>
                      </a:r>
                      <a:r>
                        <a:rPr lang="pl-PL" sz="2400" b="1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</a:rPr>
                        <a:t>NOWA NORMA</a:t>
                      </a:r>
                      <a:r>
                        <a:rPr lang="pl-PL" sz="2400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)</a:t>
                      </a:r>
                      <a:endParaRPr lang="en-US" sz="2400" dirty="0"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764245761"/>
                  </a:ext>
                </a:extLst>
              </a:tr>
              <a:tr h="770945">
                <a:tc gridSpan="2">
                  <a:txBody>
                    <a:bodyPr/>
                    <a:lstStyle/>
                    <a:p>
                      <a:pPr algn="ctr"/>
                      <a:r>
                        <a:rPr lang="pl-PL" sz="2400" i="1" u="sng" dirty="0"/>
                        <a:t>Otwieranie klap dymowych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684833871"/>
                  </a:ext>
                </a:extLst>
              </a:tr>
              <a:tr h="4798033">
                <a:tc>
                  <a:txBody>
                    <a:bodyPr/>
                    <a:lstStyle/>
                    <a:p>
                      <a:pPr marL="0" indent="0" algn="just">
                        <a:buFont typeface="Calibri" panose="020F0502020204030204" pitchFamily="34" charset="0"/>
                        <a:buNone/>
                      </a:pPr>
                      <a:endParaRPr lang="pl-PL" sz="2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 algn="just">
                        <a:lnSpc>
                          <a:spcPct val="107000"/>
                        </a:lnSpc>
                        <a:buFont typeface="Symbol" panose="05050102010706020507" pitchFamily="18" charset="2"/>
                        <a:buNone/>
                      </a:pPr>
                      <a:r>
                        <a:rPr lang="pl-PL" sz="24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urządzenia do usuwania dymu i ciepła powinny być uruchamiane:</a:t>
                      </a:r>
                      <a:endParaRPr lang="en-US" sz="2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625475" lvl="0" indent="-265113" algn="just">
                        <a:lnSpc>
                          <a:spcPct val="107000"/>
                        </a:lnSpc>
                        <a:buFont typeface="Symbol" panose="05050102010706020507" pitchFamily="18" charset="2"/>
                        <a:buChar char=""/>
                      </a:pPr>
                      <a:r>
                        <a:rPr lang="pl-PL" sz="24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wyzwalacze termiczne (</a:t>
                      </a:r>
                      <a:r>
                        <a:rPr lang="pl-PL" sz="2400" b="1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niedopuszczalne na klatkach schodowych i </a:t>
                      </a:r>
                      <a:r>
                        <a:rPr lang="pl-PL" sz="2400" b="1" dirty="0">
                          <a:solidFill>
                            <a:srgbClr val="00B05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szybach dźwigowych</a:t>
                      </a:r>
                      <a:r>
                        <a:rPr lang="pl-PL" sz="24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),</a:t>
                      </a:r>
                      <a:endParaRPr lang="en-US" sz="2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625475" lvl="0" indent="-265113" algn="just">
                        <a:lnSpc>
                          <a:spcPct val="107000"/>
                        </a:lnSpc>
                        <a:buFont typeface="Symbol" panose="05050102010706020507" pitchFamily="18" charset="2"/>
                        <a:buChar char=""/>
                      </a:pPr>
                      <a:r>
                        <a:rPr lang="pl-PL" sz="24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system sygnalizacji pożarowej,</a:t>
                      </a:r>
                      <a:endParaRPr lang="en-US" sz="2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625475" lvl="0" indent="-265113" algn="just">
                        <a:lnSpc>
                          <a:spcPct val="107000"/>
                        </a:lnSpc>
                        <a:buFont typeface="Symbol" panose="05050102010706020507" pitchFamily="18" charset="2"/>
                        <a:buChar char=""/>
                      </a:pPr>
                      <a:r>
                        <a:rPr lang="pl-PL" sz="2400" b="1" dirty="0">
                          <a:solidFill>
                            <a:srgbClr val="00B05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czujek zasysających dym,</a:t>
                      </a:r>
                      <a:endParaRPr lang="en-US" sz="24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625475" lvl="0" indent="-265113" algn="just">
                        <a:lnSpc>
                          <a:spcPct val="107000"/>
                        </a:lnSpc>
                        <a:buFont typeface="Symbol" panose="05050102010706020507" pitchFamily="18" charset="2"/>
                        <a:buChar char=""/>
                      </a:pPr>
                      <a:r>
                        <a:rPr lang="pl-PL" sz="2400" b="1" dirty="0">
                          <a:solidFill>
                            <a:srgbClr val="00B05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systemu wykrywania dymu,</a:t>
                      </a:r>
                      <a:endParaRPr lang="en-US" sz="24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625475" lvl="0" indent="-265113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pl-PL" sz="2400" b="1" dirty="0">
                          <a:solidFill>
                            <a:srgbClr val="00B05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czujek punktowych dymu, ręcznych przycisków oddymiania (dopuszczalne w zakresie klatek schodowych </a:t>
                      </a:r>
                      <a:br>
                        <a:rPr lang="pl-PL" sz="2400" b="1" dirty="0">
                          <a:solidFill>
                            <a:srgbClr val="00B05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</a:br>
                      <a:r>
                        <a:rPr lang="pl-PL" sz="2400" b="1" dirty="0">
                          <a:solidFill>
                            <a:srgbClr val="00B05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 szybów dźwigowych),</a:t>
                      </a:r>
                    </a:p>
                    <a:p>
                      <a:pPr marL="0" lvl="0" indent="0" algn="just">
                        <a:lnSpc>
                          <a:spcPct val="107000"/>
                        </a:lnSpc>
                        <a:spcAft>
                          <a:spcPts val="800"/>
                        </a:spcAft>
                        <a:buFont typeface="Symbol" panose="05050102010706020507" pitchFamily="18" charset="2"/>
                        <a:buNone/>
                      </a:pPr>
                      <a:r>
                        <a:rPr lang="pl-PL" sz="2400" b="1" dirty="0">
                          <a:solidFill>
                            <a:srgbClr val="00B05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na zasadach określonych w pkt 6 normy. </a:t>
                      </a:r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1313346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05633387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FB3B2EB5-FD1C-3B99-CC98-68D774D7B2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a 1">
            <a:extLst>
              <a:ext uri="{FF2B5EF4-FFF2-40B4-BE49-F238E27FC236}">
                <a16:creationId xmlns="" xmlns:a16="http://schemas.microsoft.com/office/drawing/2014/main" id="{02C115C7-103E-EA35-F57E-3E7FAAA280D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36686746"/>
              </p:ext>
            </p:extLst>
          </p:nvPr>
        </p:nvGraphicFramePr>
        <p:xfrm>
          <a:off x="566442" y="355601"/>
          <a:ext cx="11172591" cy="602617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529558">
                  <a:extLst>
                    <a:ext uri="{9D8B030D-6E8A-4147-A177-3AD203B41FA5}">
                      <a16:colId xmlns="" xmlns:a16="http://schemas.microsoft.com/office/drawing/2014/main" val="1036634356"/>
                    </a:ext>
                  </a:extLst>
                </a:gridCol>
                <a:gridCol w="5643033">
                  <a:extLst>
                    <a:ext uri="{9D8B030D-6E8A-4147-A177-3AD203B41FA5}">
                      <a16:colId xmlns="" xmlns:a16="http://schemas.microsoft.com/office/drawing/2014/main" val="4032074707"/>
                    </a:ext>
                  </a:extLst>
                </a:gridCol>
              </a:tblGrid>
              <a:tr h="443853">
                <a:tc>
                  <a:txBody>
                    <a:bodyPr/>
                    <a:lstStyle/>
                    <a:p>
                      <a:pPr algn="ctr"/>
                      <a:r>
                        <a:rPr lang="pl-PL" sz="2400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PN-B-02877-4:2001 (</a:t>
                      </a:r>
                      <a:r>
                        <a:rPr lang="pl-PL" sz="2400" b="1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</a:rPr>
                        <a:t>STARA NORMA</a:t>
                      </a:r>
                      <a:r>
                        <a:rPr lang="pl-PL" sz="2400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)</a:t>
                      </a:r>
                      <a:endParaRPr lang="en-US" sz="24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400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PN-B-02877-4:2025-07 (</a:t>
                      </a:r>
                      <a:r>
                        <a:rPr lang="pl-PL" sz="2400" b="1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</a:rPr>
                        <a:t>NOWA NORMA</a:t>
                      </a:r>
                      <a:r>
                        <a:rPr lang="pl-PL" sz="2400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)</a:t>
                      </a:r>
                      <a:endParaRPr lang="en-US" sz="2400" dirty="0"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764245761"/>
                  </a:ext>
                </a:extLst>
              </a:tr>
              <a:tr h="770945">
                <a:tc gridSpan="2">
                  <a:txBody>
                    <a:bodyPr/>
                    <a:lstStyle/>
                    <a:p>
                      <a:pPr algn="ctr"/>
                      <a:r>
                        <a:rPr lang="pl-PL" sz="2400" i="1" u="sng" dirty="0"/>
                        <a:t>Otwieranie klap dymowych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684833871"/>
                  </a:ext>
                </a:extLst>
              </a:tr>
              <a:tr h="4798033">
                <a:tc>
                  <a:txBody>
                    <a:bodyPr/>
                    <a:lstStyle/>
                    <a:p>
                      <a:pPr marL="271463" indent="-271463" algn="just">
                        <a:buFont typeface="Calibri" panose="020F0502020204030204" pitchFamily="34" charset="0"/>
                        <a:buChar char="−"/>
                      </a:pPr>
                      <a:r>
                        <a:rPr lang="pl-PL" sz="2400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gdy klapy uruchamiane są z centrali sterującej urządzeniami oddymiającymi, </a:t>
                      </a:r>
                      <a:r>
                        <a:rPr lang="pl-PL" sz="2400" b="1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należy zapewnić informacje</a:t>
                      </a:r>
                      <a:r>
                        <a:rPr lang="pl-PL" sz="2400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 o otwarciu klap </a:t>
                      </a:r>
                      <a:r>
                        <a:rPr lang="pl-PL" sz="2400" b="1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i identyfikację strefy dymowej</a:t>
                      </a:r>
                      <a:r>
                        <a:rPr lang="pl-PL" sz="2400" b="0" dirty="0">
                          <a:latin typeface="+mn-lt"/>
                        </a:rPr>
                        <a:t>,</a:t>
                      </a:r>
                    </a:p>
                    <a:p>
                      <a:pPr marL="271463" indent="-271463" algn="just">
                        <a:buFont typeface="Calibri" panose="020F0502020204030204" pitchFamily="34" charset="0"/>
                        <a:buChar char="−"/>
                      </a:pPr>
                      <a:endParaRPr lang="pl-PL" sz="2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07000"/>
                        </a:lnSpc>
                        <a:spcAft>
                          <a:spcPts val="800"/>
                        </a:spcAft>
                        <a:buFont typeface="Symbol" panose="05050102010706020507" pitchFamily="18" charset="2"/>
                        <a:buChar char=""/>
                      </a:pPr>
                      <a:r>
                        <a:rPr lang="pl-PL" sz="2400" b="1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Brak wymogu </a:t>
                      </a:r>
                      <a:r>
                        <a:rPr lang="pl-PL" sz="24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zapewnienia informacji o otwarciu klap i identyfikacji strefy dymowej.</a:t>
                      </a:r>
                      <a:endParaRPr lang="en-US" sz="2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lvl="0" indent="0" algn="just">
                        <a:lnSpc>
                          <a:spcPct val="107000"/>
                        </a:lnSpc>
                        <a:spcAft>
                          <a:spcPts val="800"/>
                        </a:spcAft>
                        <a:buFont typeface="Symbol" panose="05050102010706020507" pitchFamily="18" charset="2"/>
                        <a:buNone/>
                      </a:pPr>
                      <a:r>
                        <a:rPr lang="pl-PL" sz="2400" b="1" dirty="0">
                          <a:solidFill>
                            <a:srgbClr val="00B05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Zadziałanie pojedynczego urządzenia do grawitacyjnego usuwania dymu i ciepła ma powodować automatyczne zadziałanie wszystkich urządzeń do usuwania dymu i ciepła oraz samoczynne otwarcie otworów napływu powietrza </a:t>
                      </a:r>
                      <a:r>
                        <a:rPr lang="pl-PL" sz="2400" b="1" u="sng" dirty="0">
                          <a:solidFill>
                            <a:srgbClr val="00B05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 całej strefie dymowej</a:t>
                      </a:r>
                      <a:r>
                        <a:rPr lang="pl-PL" sz="2400" b="1" dirty="0">
                          <a:solidFill>
                            <a:srgbClr val="00B05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1313346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383558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48378603-A7D4-D422-E49A-B4B63A21439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>
            <a:extLst>
              <a:ext uri="{FF2B5EF4-FFF2-40B4-BE49-F238E27FC236}">
                <a16:creationId xmlns="" xmlns:a16="http://schemas.microsoft.com/office/drawing/2014/main" id="{59E0056E-78D7-A735-69CC-F9003916F7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64067"/>
            <a:ext cx="10515600" cy="6138333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 algn="just">
              <a:buNone/>
            </a:pPr>
            <a:endParaRPr lang="pl-PL" sz="2400" b="1" dirty="0">
              <a:solidFill>
                <a:schemeClr val="tx1"/>
              </a:solidFill>
            </a:endParaRPr>
          </a:p>
          <a:p>
            <a:pPr marL="0" indent="0" algn="just">
              <a:buNone/>
            </a:pPr>
            <a:r>
              <a:rPr lang="pl-PL" sz="2400" dirty="0"/>
              <a:t>Tym samym urządzenia do usuwania dymu </a:t>
            </a:r>
            <a:r>
              <a:rPr lang="pl-PL" sz="2400" dirty="0" smtClean="0"/>
              <a:t>i ciepła na </a:t>
            </a:r>
            <a:r>
              <a:rPr lang="pl-PL" sz="2400" dirty="0"/>
              <a:t>terenie naszego kraju </a:t>
            </a:r>
            <a:r>
              <a:rPr lang="pl-PL" sz="2400" b="1" dirty="0">
                <a:solidFill>
                  <a:srgbClr val="00B050"/>
                </a:solidFill>
              </a:rPr>
              <a:t>można projektować</a:t>
            </a:r>
            <a:r>
              <a:rPr lang="pl-PL" sz="2400" b="1" dirty="0"/>
              <a:t> na podstawie</a:t>
            </a:r>
            <a:r>
              <a:rPr lang="pl-PL" sz="2400" dirty="0"/>
              <a:t>:</a:t>
            </a:r>
          </a:p>
          <a:p>
            <a:pPr marL="342900" lvl="0" indent="-342900" algn="just">
              <a:lnSpc>
                <a:spcPct val="107000"/>
              </a:lnSpc>
              <a:buFont typeface="Symbol" panose="05050102010706020507" pitchFamily="18" charset="2"/>
              <a:buChar char=""/>
            </a:pPr>
            <a:r>
              <a:rPr lang="pl-PL" sz="2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polskich norm, norm zagranicznych, standardów technicznych </a:t>
            </a:r>
            <a:r>
              <a:rPr lang="pl-PL" sz="2400" b="1" dirty="0">
                <a:solidFill>
                  <a:srgbClr val="00B05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i/lub</a:t>
            </a:r>
            <a:endParaRPr lang="en-US" sz="2400" dirty="0">
              <a:solidFill>
                <a:srgbClr val="00B050"/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buFont typeface="Symbol" panose="05050102010706020507" pitchFamily="18" charset="2"/>
              <a:buChar char=""/>
            </a:pPr>
            <a:r>
              <a:rPr lang="pl-PL" sz="2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wiedzy technicznej projektanta, potwierdzonej symulacją CFD </a:t>
            </a:r>
            <a:r>
              <a:rPr lang="pl-PL" sz="2400" b="1" dirty="0">
                <a:solidFill>
                  <a:srgbClr val="00B05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lub</a:t>
            </a:r>
            <a:endParaRPr lang="en-US" sz="2400" dirty="0">
              <a:solidFill>
                <a:srgbClr val="00B050"/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"/>
            </a:pPr>
            <a:r>
              <a:rPr lang="pl-PL" sz="2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wiedzy technicznej projektanta potwierdzonej próbą funkcjonalną działania wykonanego urządzenia do usuwania dymu lub zapobiegającego zadymieniu.</a:t>
            </a:r>
            <a:endParaRPr lang="en-US" sz="24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pl-PL" sz="2400" dirty="0"/>
          </a:p>
          <a:p>
            <a:pPr marL="0" indent="0" algn="just">
              <a:buNone/>
            </a:pPr>
            <a:r>
              <a:rPr lang="pl-PL" sz="2400" dirty="0"/>
              <a:t>Ze względu na fakt, że w Polsce obowiązuje </a:t>
            </a:r>
            <a:r>
              <a:rPr lang="pl-PL" sz="2400" b="1" dirty="0"/>
              <a:t>system dobrowolnej normalizacji</a:t>
            </a:r>
            <a:r>
              <a:rPr lang="pl-PL" sz="2400" dirty="0"/>
              <a:t>,  urządzenia do usuwania dymu i ciepła </a:t>
            </a:r>
            <a:r>
              <a:rPr lang="pl-PL" sz="2400" b="1" dirty="0"/>
              <a:t>można projektować </a:t>
            </a:r>
            <a:r>
              <a:rPr lang="pl-PL" sz="2400" dirty="0"/>
              <a:t>na podstawie </a:t>
            </a:r>
            <a:r>
              <a:rPr lang="pl-PL" sz="2400" b="1" dirty="0"/>
              <a:t>starej wersji normy</a:t>
            </a:r>
            <a:r>
              <a:rPr lang="pl-PL" sz="2400" dirty="0"/>
              <a:t> (PN-B-02877-4:2001) lub </a:t>
            </a:r>
            <a:r>
              <a:rPr lang="pl-PL" sz="2400" b="1" dirty="0"/>
              <a:t>nowej wersji normy </a:t>
            </a:r>
            <a:br>
              <a:rPr lang="pl-PL" sz="2400" b="1" dirty="0"/>
            </a:br>
            <a:r>
              <a:rPr lang="pl-PL" sz="2400" dirty="0"/>
              <a:t>(PN-B-02877-4:2025-07).</a:t>
            </a:r>
          </a:p>
        </p:txBody>
      </p:sp>
    </p:spTree>
    <p:extLst>
      <p:ext uri="{BB962C8B-B14F-4D97-AF65-F5344CB8AC3E}">
        <p14:creationId xmlns:p14="http://schemas.microsoft.com/office/powerpoint/2010/main" val="3498746120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C258E66D-32D8-8C3F-0CA0-CA51C94E538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a 1">
            <a:extLst>
              <a:ext uri="{FF2B5EF4-FFF2-40B4-BE49-F238E27FC236}">
                <a16:creationId xmlns="" xmlns:a16="http://schemas.microsoft.com/office/drawing/2014/main" id="{606E1405-C6EB-DC83-1EA3-6DD61A20EDE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51750233"/>
              </p:ext>
            </p:extLst>
          </p:nvPr>
        </p:nvGraphicFramePr>
        <p:xfrm>
          <a:off x="566442" y="355601"/>
          <a:ext cx="11172591" cy="602617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529558">
                  <a:extLst>
                    <a:ext uri="{9D8B030D-6E8A-4147-A177-3AD203B41FA5}">
                      <a16:colId xmlns="" xmlns:a16="http://schemas.microsoft.com/office/drawing/2014/main" val="1036634356"/>
                    </a:ext>
                  </a:extLst>
                </a:gridCol>
                <a:gridCol w="5643033">
                  <a:extLst>
                    <a:ext uri="{9D8B030D-6E8A-4147-A177-3AD203B41FA5}">
                      <a16:colId xmlns="" xmlns:a16="http://schemas.microsoft.com/office/drawing/2014/main" val="4032074707"/>
                    </a:ext>
                  </a:extLst>
                </a:gridCol>
              </a:tblGrid>
              <a:tr h="443853">
                <a:tc>
                  <a:txBody>
                    <a:bodyPr/>
                    <a:lstStyle/>
                    <a:p>
                      <a:pPr algn="ctr"/>
                      <a:r>
                        <a:rPr lang="pl-PL" sz="2400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PN-B-02877-4:2001 (</a:t>
                      </a:r>
                      <a:r>
                        <a:rPr lang="pl-PL" sz="2400" b="1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</a:rPr>
                        <a:t>STARA NORMA</a:t>
                      </a:r>
                      <a:r>
                        <a:rPr lang="pl-PL" sz="2400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)</a:t>
                      </a:r>
                      <a:endParaRPr lang="en-US" sz="24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400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PN-B-02877-4:2025-07 (</a:t>
                      </a:r>
                      <a:r>
                        <a:rPr lang="pl-PL" sz="2400" b="1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</a:rPr>
                        <a:t>NOWA NORMA</a:t>
                      </a:r>
                      <a:r>
                        <a:rPr lang="pl-PL" sz="2400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)</a:t>
                      </a:r>
                      <a:endParaRPr lang="en-US" sz="2400" dirty="0"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764245761"/>
                  </a:ext>
                </a:extLst>
              </a:tr>
              <a:tr h="770945">
                <a:tc gridSpan="2">
                  <a:txBody>
                    <a:bodyPr/>
                    <a:lstStyle/>
                    <a:p>
                      <a:pPr algn="ctr"/>
                      <a:r>
                        <a:rPr lang="pl-PL" sz="2400" i="1" u="sng" dirty="0"/>
                        <a:t>Otwieranie klap dymowych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684833871"/>
                  </a:ext>
                </a:extLst>
              </a:tr>
              <a:tr h="4798033">
                <a:tc>
                  <a:txBody>
                    <a:bodyPr/>
                    <a:lstStyle/>
                    <a:p>
                      <a:pPr marL="0" indent="0" algn="just">
                        <a:buFont typeface="Calibri" panose="020F0502020204030204" pitchFamily="34" charset="0"/>
                        <a:buNone/>
                      </a:pPr>
                      <a:endParaRPr lang="pl-PL" sz="2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 algn="just">
                        <a:lnSpc>
                          <a:spcPct val="107000"/>
                        </a:lnSpc>
                        <a:spcAft>
                          <a:spcPts val="800"/>
                        </a:spcAft>
                        <a:buFont typeface="Symbol" panose="05050102010706020507" pitchFamily="18" charset="2"/>
                        <a:buNone/>
                      </a:pPr>
                      <a:r>
                        <a:rPr lang="pl-PL" sz="2400" b="1" dirty="0">
                          <a:solidFill>
                            <a:srgbClr val="00B05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We wszystkich przestrzeniach, w których zastosowano system do grawitacyjnego odprowadzania dymu i ciepła, </a:t>
                      </a:r>
                      <a:r>
                        <a:rPr lang="pl-PL" sz="2400" b="1" u="sng" dirty="0">
                          <a:solidFill>
                            <a:srgbClr val="00B05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należy zapewnić możliwość ręcznego jego uruchomienia</a:t>
                      </a:r>
                      <a:r>
                        <a:rPr lang="pl-PL" sz="2400" b="1" dirty="0">
                          <a:solidFill>
                            <a:srgbClr val="00B05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1313346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84867192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1DA318AC-84D0-E2A1-874D-80C4499DFA2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a 1">
            <a:extLst>
              <a:ext uri="{FF2B5EF4-FFF2-40B4-BE49-F238E27FC236}">
                <a16:creationId xmlns="" xmlns:a16="http://schemas.microsoft.com/office/drawing/2014/main" id="{57578CA7-6E56-3A45-5B9B-D6CEBB53F68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73446725"/>
              </p:ext>
            </p:extLst>
          </p:nvPr>
        </p:nvGraphicFramePr>
        <p:xfrm>
          <a:off x="566442" y="355601"/>
          <a:ext cx="11172591" cy="602617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529558">
                  <a:extLst>
                    <a:ext uri="{9D8B030D-6E8A-4147-A177-3AD203B41FA5}">
                      <a16:colId xmlns="" xmlns:a16="http://schemas.microsoft.com/office/drawing/2014/main" val="1036634356"/>
                    </a:ext>
                  </a:extLst>
                </a:gridCol>
                <a:gridCol w="5643033">
                  <a:extLst>
                    <a:ext uri="{9D8B030D-6E8A-4147-A177-3AD203B41FA5}">
                      <a16:colId xmlns="" xmlns:a16="http://schemas.microsoft.com/office/drawing/2014/main" val="4032074707"/>
                    </a:ext>
                  </a:extLst>
                </a:gridCol>
              </a:tblGrid>
              <a:tr h="443853">
                <a:tc>
                  <a:txBody>
                    <a:bodyPr/>
                    <a:lstStyle/>
                    <a:p>
                      <a:pPr algn="ctr"/>
                      <a:r>
                        <a:rPr lang="pl-PL" sz="2400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PN-B-02877-4:2001 (</a:t>
                      </a:r>
                      <a:r>
                        <a:rPr lang="pl-PL" sz="2400" b="1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</a:rPr>
                        <a:t>STARA NORMA</a:t>
                      </a:r>
                      <a:r>
                        <a:rPr lang="pl-PL" sz="2400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)</a:t>
                      </a:r>
                      <a:endParaRPr lang="en-US" sz="24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400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PN-B-02877-4:2025-07 (</a:t>
                      </a:r>
                      <a:r>
                        <a:rPr lang="pl-PL" sz="2400" b="1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</a:rPr>
                        <a:t>NOWA NORMA</a:t>
                      </a:r>
                      <a:r>
                        <a:rPr lang="pl-PL" sz="2400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)</a:t>
                      </a:r>
                      <a:endParaRPr lang="en-US" sz="2400" dirty="0"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764245761"/>
                  </a:ext>
                </a:extLst>
              </a:tr>
              <a:tr h="770945">
                <a:tc gridSpan="2">
                  <a:txBody>
                    <a:bodyPr/>
                    <a:lstStyle/>
                    <a:p>
                      <a:pPr algn="ctr"/>
                      <a:r>
                        <a:rPr lang="pl-PL" sz="2400" i="1" u="sng" dirty="0"/>
                        <a:t>Otwieranie klap dymowych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684833871"/>
                  </a:ext>
                </a:extLst>
              </a:tr>
              <a:tr h="4798033">
                <a:tc>
                  <a:txBody>
                    <a:bodyPr/>
                    <a:lstStyle/>
                    <a:p>
                      <a:pPr marL="271463" indent="-271463" algn="just">
                        <a:buFont typeface="Calibri" panose="020F0502020204030204" pitchFamily="34" charset="0"/>
                        <a:buChar char="−"/>
                      </a:pPr>
                      <a:r>
                        <a:rPr lang="pl-PL" sz="2400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w </a:t>
                      </a:r>
                      <a:r>
                        <a:rPr lang="pl-PL" sz="2400" dirty="0" smtClean="0">
                          <a:effectLst/>
                          <a:latin typeface="+mn-lt"/>
                          <a:ea typeface="Calibri" panose="020F0502020204030204" pitchFamily="34" charset="0"/>
                        </a:rPr>
                        <a:t>pomieszczeniach </a:t>
                      </a:r>
                      <a:r>
                        <a:rPr lang="pl-PL" sz="2400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wyposażonych w SUG (</a:t>
                      </a:r>
                      <a:r>
                        <a:rPr lang="pl-PL" sz="2400" b="1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pianowe, gazowe</a:t>
                      </a:r>
                      <a:r>
                        <a:rPr lang="pl-PL" sz="2400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) należy instalować klapy wyposażone w urządzenia wyzwalające uruchamiane ręcznie</a:t>
                      </a:r>
                      <a:r>
                        <a:rPr lang="pl-PL" sz="2400" b="0" dirty="0">
                          <a:latin typeface="+mn-lt"/>
                        </a:rPr>
                        <a:t>,</a:t>
                      </a:r>
                    </a:p>
                    <a:p>
                      <a:pPr marL="271463" indent="-271463" algn="just">
                        <a:buFont typeface="Calibri" panose="020F0502020204030204" pitchFamily="34" charset="0"/>
                        <a:buChar char="−"/>
                      </a:pPr>
                      <a:endParaRPr lang="pl-PL" sz="2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07000"/>
                        </a:lnSpc>
                        <a:spcAft>
                          <a:spcPts val="800"/>
                        </a:spcAft>
                        <a:buFont typeface="Symbol" panose="05050102010706020507" pitchFamily="18" charset="2"/>
                        <a:buChar char=""/>
                      </a:pPr>
                      <a:r>
                        <a:rPr lang="pl-PL" sz="2400" b="1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Brak wymagań </a:t>
                      </a:r>
                      <a:r>
                        <a:rPr lang="pl-PL" sz="2400" b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 zakresie pomieszczeń wyposażonych w SUG (</a:t>
                      </a:r>
                      <a:r>
                        <a:rPr lang="pl-PL" sz="2400" b="1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gazowe</a:t>
                      </a:r>
                      <a:r>
                        <a:rPr lang="pl-PL" sz="2400" b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),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1313346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23249541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E3C73121-11F2-FE79-61A7-6972FF32A20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a 1">
            <a:extLst>
              <a:ext uri="{FF2B5EF4-FFF2-40B4-BE49-F238E27FC236}">
                <a16:creationId xmlns="" xmlns:a16="http://schemas.microsoft.com/office/drawing/2014/main" id="{75E517C2-54A4-0ED3-EA27-68E78668C70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54383492"/>
              </p:ext>
            </p:extLst>
          </p:nvPr>
        </p:nvGraphicFramePr>
        <p:xfrm>
          <a:off x="566442" y="355601"/>
          <a:ext cx="11172591" cy="602617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529558">
                  <a:extLst>
                    <a:ext uri="{9D8B030D-6E8A-4147-A177-3AD203B41FA5}">
                      <a16:colId xmlns="" xmlns:a16="http://schemas.microsoft.com/office/drawing/2014/main" val="1036634356"/>
                    </a:ext>
                  </a:extLst>
                </a:gridCol>
                <a:gridCol w="5643033">
                  <a:extLst>
                    <a:ext uri="{9D8B030D-6E8A-4147-A177-3AD203B41FA5}">
                      <a16:colId xmlns="" xmlns:a16="http://schemas.microsoft.com/office/drawing/2014/main" val="4032074707"/>
                    </a:ext>
                  </a:extLst>
                </a:gridCol>
              </a:tblGrid>
              <a:tr h="443853">
                <a:tc>
                  <a:txBody>
                    <a:bodyPr/>
                    <a:lstStyle/>
                    <a:p>
                      <a:pPr algn="ctr"/>
                      <a:r>
                        <a:rPr lang="pl-PL" sz="2400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PN-B-02877-4:2001 (</a:t>
                      </a:r>
                      <a:r>
                        <a:rPr lang="pl-PL" sz="2400" b="1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</a:rPr>
                        <a:t>STARA NORMA</a:t>
                      </a:r>
                      <a:r>
                        <a:rPr lang="pl-PL" sz="2400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)</a:t>
                      </a:r>
                      <a:endParaRPr lang="en-US" sz="24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400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PN-B-02877-4:2025-07 (</a:t>
                      </a:r>
                      <a:r>
                        <a:rPr lang="pl-PL" sz="2400" b="1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</a:rPr>
                        <a:t>NOWA NORMA</a:t>
                      </a:r>
                      <a:r>
                        <a:rPr lang="pl-PL" sz="2400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)</a:t>
                      </a:r>
                      <a:endParaRPr lang="en-US" sz="2400" dirty="0"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764245761"/>
                  </a:ext>
                </a:extLst>
              </a:tr>
              <a:tr h="770945">
                <a:tc gridSpan="2">
                  <a:txBody>
                    <a:bodyPr/>
                    <a:lstStyle/>
                    <a:p>
                      <a:pPr algn="ctr"/>
                      <a:r>
                        <a:rPr lang="pl-PL" sz="2400" i="1" u="sng" dirty="0"/>
                        <a:t>Otwieranie klap dymowych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684833871"/>
                  </a:ext>
                </a:extLst>
              </a:tr>
              <a:tr h="4798033"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07000"/>
                        </a:lnSpc>
                        <a:buFont typeface="Symbol" panose="05050102010706020507" pitchFamily="18" charset="2"/>
                        <a:buChar char=""/>
                      </a:pPr>
                      <a:r>
                        <a:rPr lang="pl-PL" sz="24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 pomieszczeniach </a:t>
                      </a:r>
                      <a:r>
                        <a:rPr lang="pl-PL" sz="2400" b="1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wyposażonych w instalację tryskaczową</a:t>
                      </a:r>
                      <a:r>
                        <a:rPr lang="pl-PL" sz="24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:</a:t>
                      </a:r>
                      <a:endParaRPr lang="en-US" sz="2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714375" lvl="0" indent="-354013" algn="just">
                        <a:lnSpc>
                          <a:spcPct val="107000"/>
                        </a:lnSpc>
                        <a:buFont typeface="Symbol" panose="05050102010706020507" pitchFamily="18" charset="2"/>
                        <a:buChar char=""/>
                      </a:pPr>
                      <a:r>
                        <a:rPr lang="pl-PL" sz="24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klapy dymowe powinny otwierać się automatycznie przed tryskaczami + zapewniamy możliwość ręcznego otwarcia klap w danej strefie dymowej przez osobę upoważnioną – gdy celem oddymiania jest zapewnienie warunków ewakuacji,</a:t>
                      </a:r>
                      <a:endParaRPr lang="en-US" sz="2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714375" lvl="0" indent="-354013" algn="just">
                        <a:lnSpc>
                          <a:spcPct val="107000"/>
                        </a:lnSpc>
                        <a:spcAft>
                          <a:spcPts val="80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pl-PL" sz="2400" b="1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lub</a:t>
                      </a:r>
                      <a:r>
                        <a:rPr lang="pl-PL" sz="24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gdy czas dojazdu jednostek ochrony ppoż. nie przekracza 5 min., dopuszcza się ręczne otwarcie klap,</a:t>
                      </a:r>
                      <a:endParaRPr lang="pl-PL" sz="2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07000"/>
                        </a:lnSpc>
                        <a:spcAft>
                          <a:spcPts val="800"/>
                        </a:spcAft>
                        <a:buFont typeface="Symbol" panose="05050102010706020507" pitchFamily="18" charset="2"/>
                        <a:buChar char=""/>
                      </a:pPr>
                      <a:r>
                        <a:rPr lang="pl-PL" sz="2400" b="1" dirty="0">
                          <a:solidFill>
                            <a:srgbClr val="00B05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określono szczegółowe zasady </a:t>
                      </a:r>
                      <a:r>
                        <a:rPr lang="pl-PL" sz="2400" b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 pkt </a:t>
                      </a:r>
                      <a:r>
                        <a:rPr lang="pl-PL" sz="2400" b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5.6 </a:t>
                      </a:r>
                      <a:r>
                        <a:rPr lang="pl-PL" sz="2400" b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normy,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1313346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05885160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34881721-42FA-D1E2-B756-51A0E4D505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a 1">
            <a:extLst>
              <a:ext uri="{FF2B5EF4-FFF2-40B4-BE49-F238E27FC236}">
                <a16:creationId xmlns="" xmlns:a16="http://schemas.microsoft.com/office/drawing/2014/main" id="{32B74685-E78A-8BC3-7176-C88FF1A6D25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38028459"/>
              </p:ext>
            </p:extLst>
          </p:nvPr>
        </p:nvGraphicFramePr>
        <p:xfrm>
          <a:off x="566442" y="355601"/>
          <a:ext cx="11172591" cy="602617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529558">
                  <a:extLst>
                    <a:ext uri="{9D8B030D-6E8A-4147-A177-3AD203B41FA5}">
                      <a16:colId xmlns="" xmlns:a16="http://schemas.microsoft.com/office/drawing/2014/main" val="1036634356"/>
                    </a:ext>
                  </a:extLst>
                </a:gridCol>
                <a:gridCol w="5643033">
                  <a:extLst>
                    <a:ext uri="{9D8B030D-6E8A-4147-A177-3AD203B41FA5}">
                      <a16:colId xmlns="" xmlns:a16="http://schemas.microsoft.com/office/drawing/2014/main" val="4032074707"/>
                    </a:ext>
                  </a:extLst>
                </a:gridCol>
              </a:tblGrid>
              <a:tr h="443853">
                <a:tc>
                  <a:txBody>
                    <a:bodyPr/>
                    <a:lstStyle/>
                    <a:p>
                      <a:pPr algn="ctr"/>
                      <a:r>
                        <a:rPr lang="pl-PL" sz="2400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PN-B-02877-4:2001 (</a:t>
                      </a:r>
                      <a:r>
                        <a:rPr lang="pl-PL" sz="2400" b="1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</a:rPr>
                        <a:t>STARA NORMA</a:t>
                      </a:r>
                      <a:r>
                        <a:rPr lang="pl-PL" sz="2400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)</a:t>
                      </a:r>
                      <a:endParaRPr lang="en-US" sz="24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400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PN-B-02877-4:2025-07 (</a:t>
                      </a:r>
                      <a:r>
                        <a:rPr lang="pl-PL" sz="2400" b="1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</a:rPr>
                        <a:t>NOWA NORMA</a:t>
                      </a:r>
                      <a:r>
                        <a:rPr lang="pl-PL" sz="2400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)</a:t>
                      </a:r>
                      <a:endParaRPr lang="en-US" sz="2400" dirty="0"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764245761"/>
                  </a:ext>
                </a:extLst>
              </a:tr>
              <a:tr h="770945">
                <a:tc gridSpan="2">
                  <a:txBody>
                    <a:bodyPr/>
                    <a:lstStyle/>
                    <a:p>
                      <a:pPr algn="ctr"/>
                      <a:r>
                        <a:rPr lang="pl-PL" sz="2400" i="1" u="sng" dirty="0"/>
                        <a:t>Otwieranie klap dymowych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684833871"/>
                  </a:ext>
                </a:extLst>
              </a:tr>
              <a:tr h="4798033"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07000"/>
                        </a:lnSpc>
                        <a:buFont typeface="Symbol" panose="05050102010706020507" pitchFamily="18" charset="2"/>
                        <a:buChar char=""/>
                      </a:pPr>
                      <a:r>
                        <a:rPr lang="pl-PL" sz="24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klapy dymowe w klatkach schodowych oraz szybach dźwigowych  należy wyposażyć </a:t>
                      </a:r>
                      <a:r>
                        <a:rPr lang="pl-PL" sz="2400" b="1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 urządzenia do automatycznego i ręcznego </a:t>
                      </a:r>
                      <a:r>
                        <a:rPr lang="pl-PL" sz="24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uruchomienia</a:t>
                      </a:r>
                      <a:r>
                        <a:rPr lang="pl-PL" sz="2400" b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</a:t>
                      </a:r>
                      <a:endParaRPr lang="en-US" sz="2400" b="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60362" lvl="0" indent="0" algn="just">
                        <a:lnSpc>
                          <a:spcPct val="107000"/>
                        </a:lnSpc>
                        <a:buFont typeface="Symbol" panose="05050102010706020507" pitchFamily="18" charset="2"/>
                        <a:buNone/>
                      </a:pPr>
                      <a:endParaRPr lang="pl-PL" sz="2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07000"/>
                        </a:lnSpc>
                        <a:buFont typeface="Symbol" panose="05050102010706020507" pitchFamily="18" charset="2"/>
                        <a:buChar char=""/>
                      </a:pPr>
                      <a:r>
                        <a:rPr lang="pl-PL" sz="24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urządzenia do usuwania dymu i ciepła klatek schodowych i szybów dźwigowych, powinny być uruchamiane z:</a:t>
                      </a:r>
                      <a:endParaRPr lang="en-US" sz="2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625475" lvl="0" indent="-265113" algn="just">
                        <a:lnSpc>
                          <a:spcPct val="107000"/>
                        </a:lnSpc>
                        <a:buFont typeface="Symbol" panose="05050102010706020507" pitchFamily="18" charset="2"/>
                        <a:buChar char=""/>
                        <a:tabLst>
                          <a:tab pos="809625" algn="l"/>
                        </a:tabLst>
                      </a:pPr>
                      <a:r>
                        <a:rPr lang="pl-PL" sz="2400" b="1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systemu sygnalizacji pożarowej</a:t>
                      </a:r>
                      <a:r>
                        <a:rPr lang="pl-PL" sz="24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</a:t>
                      </a:r>
                      <a:endParaRPr lang="en-US" sz="2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625475" lvl="0" indent="-265113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  <a:tabLst>
                          <a:tab pos="809625" algn="l"/>
                        </a:tabLst>
                      </a:pPr>
                      <a:r>
                        <a:rPr lang="pl-PL" sz="2400" b="1" dirty="0">
                          <a:solidFill>
                            <a:srgbClr val="00B05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czujek zasysających dym (wyłącznie w zakresie szybów dźwigowych),</a:t>
                      </a:r>
                    </a:p>
                    <a:p>
                      <a:pPr marL="625475" lvl="0" indent="-265113" algn="just">
                        <a:lnSpc>
                          <a:spcPct val="107000"/>
                        </a:lnSpc>
                        <a:spcAft>
                          <a:spcPts val="800"/>
                        </a:spcAft>
                        <a:buFont typeface="Symbol" panose="05050102010706020507" pitchFamily="18" charset="2"/>
                        <a:buChar char=""/>
                        <a:tabLst>
                          <a:tab pos="809625" algn="l"/>
                        </a:tabLst>
                      </a:pPr>
                      <a:r>
                        <a:rPr lang="pl-PL" sz="2400" b="1" dirty="0">
                          <a:solidFill>
                            <a:srgbClr val="00B050"/>
                          </a:solidFill>
                          <a:effectLst/>
                          <a:latin typeface="+mn-lt"/>
                          <a:ea typeface="Calibri" panose="020F0502020204030204" pitchFamily="34" charset="0"/>
                        </a:rPr>
                        <a:t>czujek punktowych dymu</a:t>
                      </a:r>
                      <a:r>
                        <a:rPr lang="pl-PL" sz="2400" dirty="0">
                          <a:solidFill>
                            <a:srgbClr val="00B050"/>
                          </a:solidFill>
                          <a:effectLst/>
                          <a:latin typeface="+mn-lt"/>
                          <a:ea typeface="Calibri" panose="020F0502020204030204" pitchFamily="34" charset="0"/>
                        </a:rPr>
                        <a:t>, </a:t>
                      </a:r>
                      <a:r>
                        <a:rPr lang="pl-PL" sz="2400" b="1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ręcznych przycisków oddymiania,</a:t>
                      </a:r>
                      <a:endParaRPr lang="pl-PL" sz="24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1313346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62190478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4B0977D4-6481-DD2B-80DC-D5A54266063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a 1">
            <a:extLst>
              <a:ext uri="{FF2B5EF4-FFF2-40B4-BE49-F238E27FC236}">
                <a16:creationId xmlns="" xmlns:a16="http://schemas.microsoft.com/office/drawing/2014/main" id="{C8826A70-DC44-14BC-CC38-3D1406B10B5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6804448"/>
              </p:ext>
            </p:extLst>
          </p:nvPr>
        </p:nvGraphicFramePr>
        <p:xfrm>
          <a:off x="566442" y="355601"/>
          <a:ext cx="11172591" cy="602617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529558">
                  <a:extLst>
                    <a:ext uri="{9D8B030D-6E8A-4147-A177-3AD203B41FA5}">
                      <a16:colId xmlns="" xmlns:a16="http://schemas.microsoft.com/office/drawing/2014/main" val="1036634356"/>
                    </a:ext>
                  </a:extLst>
                </a:gridCol>
                <a:gridCol w="5643033">
                  <a:extLst>
                    <a:ext uri="{9D8B030D-6E8A-4147-A177-3AD203B41FA5}">
                      <a16:colId xmlns="" xmlns:a16="http://schemas.microsoft.com/office/drawing/2014/main" val="4032074707"/>
                    </a:ext>
                  </a:extLst>
                </a:gridCol>
              </a:tblGrid>
              <a:tr h="443853">
                <a:tc>
                  <a:txBody>
                    <a:bodyPr/>
                    <a:lstStyle/>
                    <a:p>
                      <a:pPr algn="ctr"/>
                      <a:r>
                        <a:rPr lang="pl-PL" sz="2400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PN-B-02877-4:2001 (</a:t>
                      </a:r>
                      <a:r>
                        <a:rPr lang="pl-PL" sz="2400" b="1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</a:rPr>
                        <a:t>STARA NORMA</a:t>
                      </a:r>
                      <a:r>
                        <a:rPr lang="pl-PL" sz="2400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)</a:t>
                      </a:r>
                      <a:endParaRPr lang="en-US" sz="24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400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PN-B-02877-4:2025-07 (</a:t>
                      </a:r>
                      <a:r>
                        <a:rPr lang="pl-PL" sz="2400" b="1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</a:rPr>
                        <a:t>NOWA NORMA</a:t>
                      </a:r>
                      <a:r>
                        <a:rPr lang="pl-PL" sz="2400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)</a:t>
                      </a:r>
                      <a:endParaRPr lang="en-US" sz="2400" dirty="0"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764245761"/>
                  </a:ext>
                </a:extLst>
              </a:tr>
              <a:tr h="770945">
                <a:tc gridSpan="2">
                  <a:txBody>
                    <a:bodyPr/>
                    <a:lstStyle/>
                    <a:p>
                      <a:pPr algn="ctr"/>
                      <a:r>
                        <a:rPr lang="pl-PL" sz="2400" i="1" u="sng" dirty="0"/>
                        <a:t>Otwieranie klap dymowych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684833871"/>
                  </a:ext>
                </a:extLst>
              </a:tr>
              <a:tr h="4798033"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07000"/>
                        </a:lnSpc>
                        <a:buFont typeface="Symbol" panose="05050102010706020507" pitchFamily="18" charset="2"/>
                        <a:buChar char=""/>
                      </a:pPr>
                      <a:r>
                        <a:rPr lang="pl-PL" sz="2400" b="1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miejsca instalowania </a:t>
                      </a:r>
                      <a:r>
                        <a:rPr lang="pl-PL" sz="24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przycisków do ręcznego uruchomienia klap dymowych </a:t>
                      </a:r>
                      <a:r>
                        <a:rPr lang="pl-PL" sz="2400" b="1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na klatkach schodowych </a:t>
                      </a:r>
                      <a:r>
                        <a:rPr lang="pl-PL" sz="24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należy przewidywać </a:t>
                      </a:r>
                      <a:r>
                        <a:rPr lang="pl-PL" sz="2400" b="1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przy wejściu do budynku </a:t>
                      </a:r>
                      <a:br>
                        <a:rPr lang="pl-PL" sz="2400" b="1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</a:br>
                      <a:r>
                        <a:rPr lang="pl-PL" sz="24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 na najwyższej kondygnacji klatki oraz na co trzeciej kondygnacji klatki schodowej</a:t>
                      </a:r>
                      <a:r>
                        <a:rPr lang="pl-PL" sz="2400" b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</a:t>
                      </a:r>
                      <a:endParaRPr lang="en-US" sz="2400" b="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60362" lvl="0" indent="0" algn="just">
                        <a:lnSpc>
                          <a:spcPct val="107000"/>
                        </a:lnSpc>
                        <a:buFont typeface="Symbol" panose="05050102010706020507" pitchFamily="18" charset="2"/>
                        <a:buNone/>
                      </a:pPr>
                      <a:endParaRPr lang="pl-PL" sz="2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07000"/>
                        </a:lnSpc>
                        <a:buFont typeface="Symbol" panose="05050102010706020507" pitchFamily="18" charset="2"/>
                        <a:buChar char=""/>
                      </a:pPr>
                      <a:r>
                        <a:rPr lang="pl-PL" sz="2400" b="1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miejsca instalowania </a:t>
                      </a:r>
                      <a:r>
                        <a:rPr lang="pl-PL" sz="24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przycisków do ręcznego uruchomienia urządzeń do usuwania dymu i ciepła z </a:t>
                      </a:r>
                      <a:r>
                        <a:rPr lang="pl-PL" sz="2400" b="1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klatek schodowych</a:t>
                      </a:r>
                      <a:r>
                        <a:rPr lang="pl-PL" sz="24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należy przewidywać </a:t>
                      </a:r>
                      <a:r>
                        <a:rPr lang="pl-PL" sz="2400" b="1" dirty="0">
                          <a:solidFill>
                            <a:srgbClr val="00B05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na najniższej i najwyższej kondygnacji nadziemnej klatki</a:t>
                      </a:r>
                      <a:r>
                        <a:rPr lang="pl-PL" sz="24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oraz na co trzeciej kondygnacji klatki schodowej,</a:t>
                      </a:r>
                      <a:endParaRPr lang="en-US" sz="2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1313346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96813100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C37F7FBF-F079-DC67-C429-1E5DE962877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a 1">
            <a:extLst>
              <a:ext uri="{FF2B5EF4-FFF2-40B4-BE49-F238E27FC236}">
                <a16:creationId xmlns="" xmlns:a16="http://schemas.microsoft.com/office/drawing/2014/main" id="{461F70CE-F555-F765-D210-7CF36103C94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45254056"/>
              </p:ext>
            </p:extLst>
          </p:nvPr>
        </p:nvGraphicFramePr>
        <p:xfrm>
          <a:off x="566442" y="355601"/>
          <a:ext cx="11172591" cy="602617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529558">
                  <a:extLst>
                    <a:ext uri="{9D8B030D-6E8A-4147-A177-3AD203B41FA5}">
                      <a16:colId xmlns="" xmlns:a16="http://schemas.microsoft.com/office/drawing/2014/main" val="1036634356"/>
                    </a:ext>
                  </a:extLst>
                </a:gridCol>
                <a:gridCol w="5643033">
                  <a:extLst>
                    <a:ext uri="{9D8B030D-6E8A-4147-A177-3AD203B41FA5}">
                      <a16:colId xmlns="" xmlns:a16="http://schemas.microsoft.com/office/drawing/2014/main" val="4032074707"/>
                    </a:ext>
                  </a:extLst>
                </a:gridCol>
              </a:tblGrid>
              <a:tr h="443853">
                <a:tc>
                  <a:txBody>
                    <a:bodyPr/>
                    <a:lstStyle/>
                    <a:p>
                      <a:pPr algn="ctr"/>
                      <a:r>
                        <a:rPr lang="pl-PL" sz="2400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PN-B-02877-4:2001 (</a:t>
                      </a:r>
                      <a:r>
                        <a:rPr lang="pl-PL" sz="2400" b="1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</a:rPr>
                        <a:t>STARA NORMA</a:t>
                      </a:r>
                      <a:r>
                        <a:rPr lang="pl-PL" sz="2400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)</a:t>
                      </a:r>
                      <a:endParaRPr lang="en-US" sz="24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400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PN-B-02877-4:2025-07 (</a:t>
                      </a:r>
                      <a:r>
                        <a:rPr lang="pl-PL" sz="2400" b="1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</a:rPr>
                        <a:t>NOWA NORMA</a:t>
                      </a:r>
                      <a:r>
                        <a:rPr lang="pl-PL" sz="2400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)</a:t>
                      </a:r>
                      <a:endParaRPr lang="en-US" sz="2400" dirty="0"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764245761"/>
                  </a:ext>
                </a:extLst>
              </a:tr>
              <a:tr h="770945">
                <a:tc gridSpan="2">
                  <a:txBody>
                    <a:bodyPr/>
                    <a:lstStyle/>
                    <a:p>
                      <a:pPr algn="ctr"/>
                      <a:r>
                        <a:rPr lang="pl-PL" sz="2400" i="1" u="sng" dirty="0"/>
                        <a:t>Otwieranie klap dymowych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684833871"/>
                  </a:ext>
                </a:extLst>
              </a:tr>
              <a:tr h="4798033"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07000"/>
                        </a:lnSpc>
                        <a:buFont typeface="Symbol" panose="05050102010706020507" pitchFamily="18" charset="2"/>
                        <a:buChar char=""/>
                      </a:pPr>
                      <a:r>
                        <a:rPr lang="pl-PL" sz="2400" b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miejsca instalowania przycisków do ręcznego uruchomienia klap dymowych </a:t>
                      </a:r>
                      <a:r>
                        <a:rPr lang="pl-PL" sz="2400" b="1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 szybach dźwigowych </a:t>
                      </a:r>
                      <a:r>
                        <a:rPr lang="pl-PL" sz="2400" b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należy przewidywać na najniższej i najwyższej kondygnacji nadziemnej,</a:t>
                      </a:r>
                      <a:endParaRPr lang="en-US" sz="2400" b="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60362" lvl="0" indent="0" algn="just">
                        <a:lnSpc>
                          <a:spcPct val="107000"/>
                        </a:lnSpc>
                        <a:buFont typeface="Symbol" panose="05050102010706020507" pitchFamily="18" charset="2"/>
                        <a:buNone/>
                      </a:pPr>
                      <a:endParaRPr lang="pl-PL" sz="2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Symbol" panose="05050102010706020507" pitchFamily="18" charset="2"/>
                        <a:buChar char=""/>
                        <a:tabLst/>
                        <a:defRPr/>
                      </a:pPr>
                      <a:r>
                        <a:rPr kumimoji="0" lang="pl-PL" sz="2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miejsca instalowania przycisków do ręcznego uruchomienia klap dymowych </a:t>
                      </a:r>
                      <a:r>
                        <a:rPr kumimoji="0" lang="pl-PL" sz="2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 szybach dźwigowych </a:t>
                      </a:r>
                      <a:r>
                        <a:rPr kumimoji="0" lang="pl-PL" sz="2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należy przewidywać na najniższej i najwyższej kondygnacji nadziemnej,</a:t>
                      </a:r>
                      <a:endParaRPr kumimoji="0" lang="en-US" sz="2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lvl="0" indent="0" algn="just">
                        <a:lnSpc>
                          <a:spcPct val="107000"/>
                        </a:lnSpc>
                        <a:buFont typeface="Symbol" panose="05050102010706020507" pitchFamily="18" charset="2"/>
                        <a:buNone/>
                      </a:pPr>
                      <a:endParaRPr lang="en-US" sz="2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1313346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53069891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260DD354-8B09-954C-EBC0-C50D32FB69E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a 1">
            <a:extLst>
              <a:ext uri="{FF2B5EF4-FFF2-40B4-BE49-F238E27FC236}">
                <a16:creationId xmlns="" xmlns:a16="http://schemas.microsoft.com/office/drawing/2014/main" id="{90C920C3-8415-8446-E2C3-A6BB05C5063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15227998"/>
              </p:ext>
            </p:extLst>
          </p:nvPr>
        </p:nvGraphicFramePr>
        <p:xfrm>
          <a:off x="566442" y="355601"/>
          <a:ext cx="11172591" cy="602617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529558">
                  <a:extLst>
                    <a:ext uri="{9D8B030D-6E8A-4147-A177-3AD203B41FA5}">
                      <a16:colId xmlns="" xmlns:a16="http://schemas.microsoft.com/office/drawing/2014/main" val="1036634356"/>
                    </a:ext>
                  </a:extLst>
                </a:gridCol>
                <a:gridCol w="5643033">
                  <a:extLst>
                    <a:ext uri="{9D8B030D-6E8A-4147-A177-3AD203B41FA5}">
                      <a16:colId xmlns="" xmlns:a16="http://schemas.microsoft.com/office/drawing/2014/main" val="4032074707"/>
                    </a:ext>
                  </a:extLst>
                </a:gridCol>
              </a:tblGrid>
              <a:tr h="443853">
                <a:tc>
                  <a:txBody>
                    <a:bodyPr/>
                    <a:lstStyle/>
                    <a:p>
                      <a:pPr algn="ctr"/>
                      <a:r>
                        <a:rPr lang="pl-PL" sz="2400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PN-B-02877-4:2001 (</a:t>
                      </a:r>
                      <a:r>
                        <a:rPr lang="pl-PL" sz="2400" b="1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</a:rPr>
                        <a:t>STARA NORMA</a:t>
                      </a:r>
                      <a:r>
                        <a:rPr lang="pl-PL" sz="2400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)</a:t>
                      </a:r>
                      <a:endParaRPr lang="en-US" sz="24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400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PN-B-02877-4:2025-07 (</a:t>
                      </a:r>
                      <a:r>
                        <a:rPr lang="pl-PL" sz="2400" b="1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</a:rPr>
                        <a:t>NOWA NORMA</a:t>
                      </a:r>
                      <a:r>
                        <a:rPr lang="pl-PL" sz="2400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)</a:t>
                      </a:r>
                      <a:endParaRPr lang="en-US" sz="2400" dirty="0"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764245761"/>
                  </a:ext>
                </a:extLst>
              </a:tr>
              <a:tr h="770945">
                <a:tc gridSpan="2">
                  <a:txBody>
                    <a:bodyPr/>
                    <a:lstStyle/>
                    <a:p>
                      <a:pPr algn="ctr"/>
                      <a:r>
                        <a:rPr lang="pl-PL" sz="2400" i="1" u="sng" dirty="0"/>
                        <a:t>Otwieranie klap dymowych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684833871"/>
                  </a:ext>
                </a:extLst>
              </a:tr>
              <a:tr h="4798033"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07000"/>
                        </a:lnSpc>
                        <a:buFont typeface="Symbol" panose="05050102010706020507" pitchFamily="18" charset="2"/>
                        <a:buChar char=""/>
                      </a:pPr>
                      <a:r>
                        <a:rPr lang="pl-PL" sz="2400" b="1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brak dodatkowych wymagań</a:t>
                      </a:r>
                      <a:r>
                        <a:rPr lang="pl-PL" sz="2400" b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w zakresie klap dymowych </a:t>
                      </a:r>
                      <a:r>
                        <a:rPr lang="pl-PL" sz="2400" b="1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pełniących </a:t>
                      </a:r>
                      <a:r>
                        <a:rPr lang="pl-PL" sz="2400" b="1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funkcję </a:t>
                      </a:r>
                      <a:r>
                        <a:rPr lang="pl-PL" sz="2400" b="1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przewietrzania</a:t>
                      </a:r>
                      <a:r>
                        <a:rPr lang="pl-PL" sz="2400" b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</a:t>
                      </a:r>
                      <a:endParaRPr lang="en-US" sz="2400" b="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60362" lvl="0" indent="0" algn="just">
                        <a:lnSpc>
                          <a:spcPct val="107000"/>
                        </a:lnSpc>
                        <a:buFont typeface="Symbol" panose="05050102010706020507" pitchFamily="18" charset="2"/>
                        <a:buNone/>
                      </a:pPr>
                      <a:endParaRPr lang="pl-PL" sz="2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Symbol" panose="05050102010706020507" pitchFamily="18" charset="2"/>
                        <a:buChar char=""/>
                        <a:tabLst/>
                        <a:defRPr/>
                      </a:pPr>
                      <a:r>
                        <a:rPr lang="pl-PL" sz="2400" b="1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dwufunkcyjne</a:t>
                      </a:r>
                      <a:r>
                        <a:rPr lang="pl-PL" sz="2400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 urządzenia do usuwania dymu i ciepła (np. pełniące </a:t>
                      </a:r>
                      <a:r>
                        <a:rPr lang="pl-PL" sz="2400" dirty="0" smtClean="0">
                          <a:effectLst/>
                          <a:latin typeface="+mn-lt"/>
                          <a:ea typeface="Calibri" panose="020F0502020204030204" pitchFamily="34" charset="0"/>
                        </a:rPr>
                        <a:t>funkcję </a:t>
                      </a:r>
                      <a:r>
                        <a:rPr lang="pl-PL" sz="2400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przewietrzania) zlokalizowane w strefie dymowej </a:t>
                      </a:r>
                      <a:r>
                        <a:rPr lang="pl-PL" sz="2400" b="1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wyposażonej w SUG wodne</a:t>
                      </a:r>
                      <a:r>
                        <a:rPr lang="pl-PL" sz="2400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 </a:t>
                      </a:r>
                      <a:r>
                        <a:rPr lang="pl-PL" sz="2400" b="1" dirty="0">
                          <a:solidFill>
                            <a:srgbClr val="00B050"/>
                          </a:solidFill>
                          <a:effectLst/>
                          <a:latin typeface="+mn-lt"/>
                          <a:ea typeface="Calibri" panose="020F0502020204030204" pitchFamily="34" charset="0"/>
                        </a:rPr>
                        <a:t>powinny mieć możliwość bezzwłocznego i samoczynnego zamknięcia i możliwość ponownego otwarcia</a:t>
                      </a:r>
                      <a:r>
                        <a:rPr lang="pl-PL" sz="2400" dirty="0">
                          <a:solidFill>
                            <a:srgbClr val="00B050"/>
                          </a:solidFill>
                          <a:effectLst/>
                          <a:latin typeface="+mn-lt"/>
                          <a:ea typeface="Calibri" panose="020F0502020204030204" pitchFamily="34" charset="0"/>
                        </a:rPr>
                        <a:t>.</a:t>
                      </a:r>
                      <a:endParaRPr kumimoji="0" lang="en-US" sz="2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lvl="0" indent="0" algn="just">
                        <a:lnSpc>
                          <a:spcPct val="107000"/>
                        </a:lnSpc>
                        <a:buFont typeface="Symbol" panose="05050102010706020507" pitchFamily="18" charset="2"/>
                        <a:buNone/>
                      </a:pPr>
                      <a:endParaRPr lang="en-US" sz="2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1313346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21047203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07165CC5-D76A-F373-E9E6-B3AFBDD6C2E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a 1">
            <a:extLst>
              <a:ext uri="{FF2B5EF4-FFF2-40B4-BE49-F238E27FC236}">
                <a16:creationId xmlns="" xmlns:a16="http://schemas.microsoft.com/office/drawing/2014/main" id="{060BD727-67A5-12AD-78AC-7EE7097EB37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08658078"/>
              </p:ext>
            </p:extLst>
          </p:nvPr>
        </p:nvGraphicFramePr>
        <p:xfrm>
          <a:off x="566442" y="355601"/>
          <a:ext cx="11172591" cy="602617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529558">
                  <a:extLst>
                    <a:ext uri="{9D8B030D-6E8A-4147-A177-3AD203B41FA5}">
                      <a16:colId xmlns="" xmlns:a16="http://schemas.microsoft.com/office/drawing/2014/main" val="1036634356"/>
                    </a:ext>
                  </a:extLst>
                </a:gridCol>
                <a:gridCol w="5643033">
                  <a:extLst>
                    <a:ext uri="{9D8B030D-6E8A-4147-A177-3AD203B41FA5}">
                      <a16:colId xmlns="" xmlns:a16="http://schemas.microsoft.com/office/drawing/2014/main" val="4032074707"/>
                    </a:ext>
                  </a:extLst>
                </a:gridCol>
              </a:tblGrid>
              <a:tr h="443853">
                <a:tc>
                  <a:txBody>
                    <a:bodyPr/>
                    <a:lstStyle/>
                    <a:p>
                      <a:pPr algn="ctr"/>
                      <a:r>
                        <a:rPr lang="pl-PL" sz="2400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PN-B-02877-4:2001 (</a:t>
                      </a:r>
                      <a:r>
                        <a:rPr lang="pl-PL" sz="2400" b="1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</a:rPr>
                        <a:t>STARA NORMA</a:t>
                      </a:r>
                      <a:r>
                        <a:rPr lang="pl-PL" sz="2400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)</a:t>
                      </a:r>
                      <a:endParaRPr lang="en-US" sz="24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400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PN-B-02877-4:2025-07 (</a:t>
                      </a:r>
                      <a:r>
                        <a:rPr lang="pl-PL" sz="2400" b="1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</a:rPr>
                        <a:t>NOWA NORMA</a:t>
                      </a:r>
                      <a:r>
                        <a:rPr lang="pl-PL" sz="2400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)</a:t>
                      </a:r>
                      <a:endParaRPr lang="en-US" sz="2400" dirty="0"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764245761"/>
                  </a:ext>
                </a:extLst>
              </a:tr>
              <a:tr h="770945">
                <a:tc gridSpan="2">
                  <a:txBody>
                    <a:bodyPr/>
                    <a:lstStyle/>
                    <a:p>
                      <a:pPr algn="ctr"/>
                      <a:r>
                        <a:rPr lang="pl-PL" sz="2400" i="1" u="sng" dirty="0"/>
                        <a:t>Wymagania dotyczące ściennych urządzeń do grawitacyjnego usuwania dymu i ciepła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684833871"/>
                  </a:ext>
                </a:extLst>
              </a:tr>
              <a:tr h="4798033"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07000"/>
                        </a:lnSpc>
                        <a:buFont typeface="Symbol" panose="05050102010706020507" pitchFamily="18" charset="2"/>
                        <a:buChar char=""/>
                      </a:pPr>
                      <a:r>
                        <a:rPr lang="pl-PL" sz="2400" b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norma</a:t>
                      </a:r>
                      <a:r>
                        <a:rPr lang="pl-PL" sz="2400" b="1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nie przewiduje stosowania ściennych urządzeń </a:t>
                      </a:r>
                      <a:r>
                        <a:rPr lang="pl-PL" sz="2400" b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do grawitacyjnego usuwania dymu i ciepła.</a:t>
                      </a:r>
                      <a:endParaRPr lang="en-US" sz="2400" b="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60362" lvl="0" indent="0" algn="just">
                        <a:lnSpc>
                          <a:spcPct val="107000"/>
                        </a:lnSpc>
                        <a:buFont typeface="Symbol" panose="05050102010706020507" pitchFamily="18" charset="2"/>
                        <a:buNone/>
                      </a:pPr>
                      <a:endParaRPr lang="pl-PL" sz="2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Symbol" panose="05050102010706020507" pitchFamily="18" charset="2"/>
                        <a:buChar char=""/>
                        <a:tabLst/>
                        <a:defRPr/>
                      </a:pPr>
                      <a:r>
                        <a:rPr lang="pl-PL" sz="2400" b="1" dirty="0" smtClean="0">
                          <a:solidFill>
                            <a:srgbClr val="00B050"/>
                          </a:solidFill>
                          <a:effectLst/>
                          <a:latin typeface="+mn-lt"/>
                          <a:ea typeface="Calibri" panose="020F0502020204030204" pitchFamily="34" charset="0"/>
                        </a:rPr>
                        <a:t>dopuszcza stosowanie ściennych </a:t>
                      </a:r>
                      <a:r>
                        <a:rPr lang="pl-PL" sz="2400" b="0" dirty="0" smtClean="0">
                          <a:effectLst/>
                          <a:latin typeface="+mn-lt"/>
                          <a:ea typeface="Calibri" panose="020F0502020204030204" pitchFamily="34" charset="0"/>
                        </a:rPr>
                        <a:t>urządzeń do grawitacyjnego usuwania dymu i ciepła (patrz pkt 5.3 normy). Okno oddymiające powinno się otwierać swoją górną krawędzią na zewnątrz budynku</a:t>
                      </a:r>
                      <a:r>
                        <a:rPr lang="pl-PL" sz="2400" b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</a:rPr>
                        <a:t>.</a:t>
                      </a:r>
                      <a:endParaRPr kumimoji="0" lang="en-US" sz="2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lvl="0" indent="0" algn="just">
                        <a:lnSpc>
                          <a:spcPct val="107000"/>
                        </a:lnSpc>
                        <a:buFont typeface="Symbol" panose="05050102010706020507" pitchFamily="18" charset="2"/>
                        <a:buNone/>
                      </a:pPr>
                      <a:endParaRPr lang="en-US" sz="2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1313346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92876212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E1148C68-9A62-8779-7058-2B18D7A2BC7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>
            <a:extLst>
              <a:ext uri="{FF2B5EF4-FFF2-40B4-BE49-F238E27FC236}">
                <a16:creationId xmlns="" xmlns:a16="http://schemas.microsoft.com/office/drawing/2014/main" id="{81F71265-53E9-CE72-6533-A6328F59E9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21279"/>
            <a:ext cx="10515600" cy="5471596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0" indent="0" algn="just">
              <a:buNone/>
            </a:pPr>
            <a:endParaRPr lang="pl-PL" sz="2000" dirty="0">
              <a:solidFill>
                <a:schemeClr val="tx1"/>
              </a:solidFill>
            </a:endParaRPr>
          </a:p>
          <a:p>
            <a:pPr marL="0" indent="0" algn="just">
              <a:buNone/>
            </a:pPr>
            <a:endParaRPr lang="pl-PL" sz="2000" dirty="0">
              <a:solidFill>
                <a:schemeClr val="tx1"/>
              </a:solidFill>
            </a:endParaRPr>
          </a:p>
        </p:txBody>
      </p:sp>
      <p:sp>
        <p:nvSpPr>
          <p:cNvPr id="4" name="pole tekstowe 3">
            <a:extLst>
              <a:ext uri="{FF2B5EF4-FFF2-40B4-BE49-F238E27FC236}">
                <a16:creationId xmlns="" xmlns:a16="http://schemas.microsoft.com/office/drawing/2014/main" id="{47B82AB8-8079-E34F-54B0-AABFFEF78338}"/>
              </a:ext>
            </a:extLst>
          </p:cNvPr>
          <p:cNvSpPr txBox="1"/>
          <p:nvPr/>
        </p:nvSpPr>
        <p:spPr>
          <a:xfrm>
            <a:off x="838200" y="1021278"/>
            <a:ext cx="10515600" cy="55092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pl-PL" sz="2400" b="1" dirty="0">
                <a:solidFill>
                  <a:schemeClr val="tx1"/>
                </a:solidFill>
              </a:rPr>
              <a:t>Zwiększono</a:t>
            </a:r>
            <a:r>
              <a:rPr lang="pl-PL" sz="2400" dirty="0">
                <a:solidFill>
                  <a:schemeClr val="tx1"/>
                </a:solidFill>
              </a:rPr>
              <a:t> dopuszczalną </a:t>
            </a:r>
            <a:r>
              <a:rPr lang="pl-PL" sz="2400" b="1" dirty="0">
                <a:solidFill>
                  <a:schemeClr val="tx1"/>
                </a:solidFill>
              </a:rPr>
              <a:t>powierzchnię strefy dymowej </a:t>
            </a:r>
            <a:r>
              <a:rPr lang="pl-PL" sz="2400" dirty="0">
                <a:solidFill>
                  <a:schemeClr val="tx1"/>
                </a:solidFill>
              </a:rPr>
              <a:t>do 4000 m</a:t>
            </a:r>
            <a:r>
              <a:rPr lang="pl-PL" sz="2400" baseline="30000" dirty="0">
                <a:solidFill>
                  <a:schemeClr val="tx1"/>
                </a:solidFill>
              </a:rPr>
              <a:t>2</a:t>
            </a:r>
            <a:r>
              <a:rPr lang="pl-PL" sz="2400" dirty="0">
                <a:solidFill>
                  <a:schemeClr val="tx1"/>
                </a:solidFill>
              </a:rPr>
              <a:t> </a:t>
            </a:r>
            <a:r>
              <a:rPr lang="pl-PL" sz="2400" dirty="0" smtClean="0">
                <a:solidFill>
                  <a:schemeClr val="tx1"/>
                </a:solidFill>
              </a:rPr>
              <a:t/>
            </a:r>
            <a:br>
              <a:rPr lang="pl-PL" sz="2400" dirty="0" smtClean="0">
                <a:solidFill>
                  <a:schemeClr val="tx1"/>
                </a:solidFill>
              </a:rPr>
            </a:br>
            <a:r>
              <a:rPr lang="pl-PL" sz="2400" dirty="0" smtClean="0">
                <a:solidFill>
                  <a:schemeClr val="tx1"/>
                </a:solidFill>
              </a:rPr>
              <a:t>(</a:t>
            </a:r>
            <a:r>
              <a:rPr lang="pl-PL" sz="2400" dirty="0">
                <a:solidFill>
                  <a:schemeClr val="tx1"/>
                </a:solidFill>
              </a:rPr>
              <a:t>z możliwością dalszego jej powiększenia o kolejne 50%).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pl-PL" sz="2400" b="1" dirty="0">
                <a:solidFill>
                  <a:schemeClr val="tx1"/>
                </a:solidFill>
              </a:rPr>
              <a:t>Usunięto</a:t>
            </a:r>
            <a:r>
              <a:rPr lang="pl-PL" sz="2400" dirty="0">
                <a:solidFill>
                  <a:schemeClr val="tx1"/>
                </a:solidFill>
              </a:rPr>
              <a:t> większość sprzeczności zawartych w starej wersji normy.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pl-PL" sz="2400" dirty="0">
                <a:solidFill>
                  <a:schemeClr val="tx1"/>
                </a:solidFill>
              </a:rPr>
              <a:t>Nowa norma </a:t>
            </a:r>
            <a:r>
              <a:rPr lang="pl-PL" sz="2400" b="1" dirty="0">
                <a:solidFill>
                  <a:schemeClr val="tx1"/>
                </a:solidFill>
              </a:rPr>
              <a:t>dopuszcza stosowanie ściennych urządzeń </a:t>
            </a:r>
            <a:r>
              <a:rPr lang="pl-PL" sz="2400" dirty="0">
                <a:solidFill>
                  <a:schemeClr val="tx1"/>
                </a:solidFill>
              </a:rPr>
              <a:t>do grawitacyjnego usuwania dymu i ciepła.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pl-PL" sz="2400" dirty="0">
                <a:solidFill>
                  <a:schemeClr val="tx1"/>
                </a:solidFill>
              </a:rPr>
              <a:t>W nowej normie </a:t>
            </a:r>
            <a:r>
              <a:rPr lang="pl-PL" sz="2400" b="1" dirty="0">
                <a:solidFill>
                  <a:schemeClr val="tx1"/>
                </a:solidFill>
              </a:rPr>
              <a:t>określono szczegółowo wymagania </a:t>
            </a:r>
            <a:r>
              <a:rPr lang="pl-PL" sz="2400" dirty="0">
                <a:solidFill>
                  <a:schemeClr val="tx1"/>
                </a:solidFill>
              </a:rPr>
              <a:t>stawiane urządzeniom </a:t>
            </a:r>
            <a:br>
              <a:rPr lang="pl-PL" sz="2400" dirty="0">
                <a:solidFill>
                  <a:schemeClr val="tx1"/>
                </a:solidFill>
              </a:rPr>
            </a:br>
            <a:r>
              <a:rPr lang="pl-PL" sz="2400" dirty="0">
                <a:solidFill>
                  <a:schemeClr val="tx1"/>
                </a:solidFill>
              </a:rPr>
              <a:t>i otworom napływu powietrza kompensacyjnego, </a:t>
            </a:r>
            <a:r>
              <a:rPr lang="pl-PL" sz="2400" b="1" dirty="0">
                <a:solidFill>
                  <a:schemeClr val="tx1"/>
                </a:solidFill>
              </a:rPr>
              <a:t>zobligowano do</a:t>
            </a:r>
            <a:r>
              <a:rPr lang="pl-PL" sz="2400" dirty="0">
                <a:solidFill>
                  <a:schemeClr val="tx1"/>
                </a:solidFill>
              </a:rPr>
              <a:t> zapewnienia ich </a:t>
            </a:r>
            <a:r>
              <a:rPr lang="pl-PL" sz="2400" b="1" dirty="0">
                <a:solidFill>
                  <a:schemeClr val="tx1"/>
                </a:solidFill>
              </a:rPr>
              <a:t>samoczynnego otwarcia</a:t>
            </a:r>
            <a:r>
              <a:rPr lang="pl-PL" sz="2400" dirty="0">
                <a:solidFill>
                  <a:schemeClr val="tx1"/>
                </a:solidFill>
              </a:rPr>
              <a:t>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pl-PL" sz="2400" dirty="0">
                <a:solidFill>
                  <a:schemeClr val="tx1"/>
                </a:solidFill>
              </a:rPr>
              <a:t>Powierzchnię czynną urządzeń do grawitacyjnego usuwania dymu uzależniono od projektowanej wysokości warstwy strefy dymowej, </a:t>
            </a:r>
            <a:r>
              <a:rPr lang="pl-PL" sz="2400" b="1" dirty="0">
                <a:solidFill>
                  <a:schemeClr val="tx1"/>
                </a:solidFill>
              </a:rPr>
              <a:t>czasu dojazdu jednostek ochrony przeciwpożarowej</a:t>
            </a:r>
            <a:r>
              <a:rPr lang="pl-PL" sz="2400" dirty="0">
                <a:solidFill>
                  <a:schemeClr val="tx1"/>
                </a:solidFill>
              </a:rPr>
              <a:t>, </a:t>
            </a:r>
            <a:r>
              <a:rPr lang="pl-PL" sz="2400" b="1" dirty="0">
                <a:solidFill>
                  <a:schemeClr val="tx1"/>
                </a:solidFill>
              </a:rPr>
              <a:t>stosowania załagodzeń dopuszczonych w przepisach </a:t>
            </a:r>
            <a:r>
              <a:rPr lang="pl-PL" sz="2400" dirty="0" err="1">
                <a:solidFill>
                  <a:schemeClr val="tx1"/>
                </a:solidFill>
              </a:rPr>
              <a:t>techniczno</a:t>
            </a:r>
            <a:r>
              <a:rPr lang="pl-PL" sz="2400" dirty="0">
                <a:solidFill>
                  <a:schemeClr val="tx1"/>
                </a:solidFill>
              </a:rPr>
              <a:t> – budowlanych w zakresie klasy odporności pożarowej budynku lub powierzchni strefy pożarowej.</a:t>
            </a:r>
          </a:p>
          <a:p>
            <a:pPr marL="1257300" indent="-1257300" algn="just"/>
            <a:endParaRPr lang="pl-PL" sz="2000" b="1" dirty="0">
              <a:solidFill>
                <a:srgbClr val="FF0000"/>
              </a:solidFill>
            </a:endParaRPr>
          </a:p>
          <a:p>
            <a:pPr marL="1257300" indent="-1257300" algn="just"/>
            <a:endParaRPr lang="pl-PL" sz="2000" b="1" dirty="0">
              <a:solidFill>
                <a:srgbClr val="FF0000"/>
              </a:solidFill>
            </a:endParaRPr>
          </a:p>
        </p:txBody>
      </p:sp>
      <p:sp>
        <p:nvSpPr>
          <p:cNvPr id="7" name="Tytuł 1">
            <a:extLst>
              <a:ext uri="{FF2B5EF4-FFF2-40B4-BE49-F238E27FC236}">
                <a16:creationId xmlns="" xmlns:a16="http://schemas.microsoft.com/office/drawing/2014/main" id="{2F8860C2-138E-6E22-E841-C72E772D88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56153"/>
          </a:xfrm>
          <a:solidFill>
            <a:schemeClr val="accent2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pl-PL" sz="2800" b="1" dirty="0"/>
              <a:t>WNIOSKI KOŃCOWE</a:t>
            </a:r>
          </a:p>
        </p:txBody>
      </p:sp>
    </p:spTree>
    <p:extLst>
      <p:ext uri="{BB962C8B-B14F-4D97-AF65-F5344CB8AC3E}">
        <p14:creationId xmlns:p14="http://schemas.microsoft.com/office/powerpoint/2010/main" val="1395869133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99FF94B9-0708-7AEA-311A-586856F3AB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>
            <a:extLst>
              <a:ext uri="{FF2B5EF4-FFF2-40B4-BE49-F238E27FC236}">
                <a16:creationId xmlns="" xmlns:a16="http://schemas.microsoft.com/office/drawing/2014/main" id="{7B0C9EF7-EC18-ECFC-027C-D2EC7625D9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21279"/>
            <a:ext cx="10515600" cy="5471596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0" indent="0" algn="just">
              <a:buNone/>
            </a:pPr>
            <a:endParaRPr lang="pl-PL" sz="2000" dirty="0">
              <a:solidFill>
                <a:schemeClr val="tx1"/>
              </a:solidFill>
            </a:endParaRPr>
          </a:p>
          <a:p>
            <a:pPr marL="0" indent="0" algn="just">
              <a:buNone/>
            </a:pPr>
            <a:endParaRPr lang="pl-PL" sz="2000" dirty="0">
              <a:solidFill>
                <a:schemeClr val="tx1"/>
              </a:solidFill>
            </a:endParaRPr>
          </a:p>
        </p:txBody>
      </p:sp>
      <p:sp>
        <p:nvSpPr>
          <p:cNvPr id="4" name="pole tekstowe 3">
            <a:extLst>
              <a:ext uri="{FF2B5EF4-FFF2-40B4-BE49-F238E27FC236}">
                <a16:creationId xmlns="" xmlns:a16="http://schemas.microsoft.com/office/drawing/2014/main" id="{9FE94504-67D6-D7FE-4B94-8F2EE18D05EF}"/>
              </a:ext>
            </a:extLst>
          </p:cNvPr>
          <p:cNvSpPr txBox="1"/>
          <p:nvPr/>
        </p:nvSpPr>
        <p:spPr>
          <a:xfrm>
            <a:off x="838200" y="1021278"/>
            <a:ext cx="10515600" cy="557075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pl-PL" sz="2400" b="1" dirty="0">
                <a:solidFill>
                  <a:schemeClr val="tx1"/>
                </a:solidFill>
              </a:rPr>
              <a:t>Urządzenia</a:t>
            </a:r>
            <a:r>
              <a:rPr lang="pl-PL" sz="2400" dirty="0">
                <a:solidFill>
                  <a:schemeClr val="tx1"/>
                </a:solidFill>
              </a:rPr>
              <a:t> dostarczające powietrze kompensacyjne oraz </a:t>
            </a:r>
            <a:r>
              <a:rPr lang="pl-PL" sz="2400" b="1" dirty="0">
                <a:solidFill>
                  <a:schemeClr val="tx1"/>
                </a:solidFill>
              </a:rPr>
              <a:t>zamknięcia otworów napływu powietrza kompensacyjnego </a:t>
            </a:r>
            <a:r>
              <a:rPr lang="pl-PL" sz="2400" dirty="0">
                <a:solidFill>
                  <a:schemeClr val="tx1"/>
                </a:solidFill>
              </a:rPr>
              <a:t>(np. drzwi zewnętrzne, bramy zewnętrzne, bramy dokowe) </a:t>
            </a:r>
            <a:r>
              <a:rPr lang="pl-PL" sz="2400" b="1" dirty="0">
                <a:solidFill>
                  <a:schemeClr val="tx1"/>
                </a:solidFill>
              </a:rPr>
              <a:t>muszą posiadać potwierdzoną pewność działania </a:t>
            </a:r>
            <a:r>
              <a:rPr lang="pl-PL" sz="2400" dirty="0">
                <a:solidFill>
                  <a:schemeClr val="tx1"/>
                </a:solidFill>
              </a:rPr>
              <a:t>w zakresie: niezawodności działania Re, pewności działania pod obciążeniem śniegiem SL lub wiatrem WL</a:t>
            </a:r>
            <a:r>
              <a:rPr lang="pl-PL" sz="2400" dirty="0" smtClean="0">
                <a:solidFill>
                  <a:schemeClr val="tx1"/>
                </a:solidFill>
              </a:rPr>
              <a:t>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pl-PL" sz="2400" dirty="0" smtClean="0">
                <a:solidFill>
                  <a:schemeClr val="tx1"/>
                </a:solidFill>
              </a:rPr>
              <a:t>W nowej normie </a:t>
            </a:r>
            <a:r>
              <a:rPr lang="pl-PL" sz="2400" b="1" dirty="0" smtClean="0">
                <a:solidFill>
                  <a:schemeClr val="tx1"/>
                </a:solidFill>
              </a:rPr>
              <a:t>określono zakres testów odbiorczych, przeglądów okresowych </a:t>
            </a:r>
            <a:r>
              <a:rPr lang="pl-PL" sz="2400" dirty="0" smtClean="0">
                <a:solidFill>
                  <a:schemeClr val="tx1"/>
                </a:solidFill>
              </a:rPr>
              <a:t>oraz napraw systemów do grawitacyjnego odprowadzania dymu i ciepła.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pl-PL" sz="2400" dirty="0">
              <a:solidFill>
                <a:schemeClr val="tx1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pl-PL" sz="2400" dirty="0" smtClean="0">
              <a:solidFill>
                <a:schemeClr val="tx1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pl-PL" sz="2400" dirty="0">
              <a:solidFill>
                <a:schemeClr val="tx1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pl-PL" sz="2400" dirty="0" smtClean="0">
              <a:solidFill>
                <a:schemeClr val="tx1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pl-PL" sz="2400" dirty="0">
              <a:solidFill>
                <a:schemeClr val="tx1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pl-PL" sz="2400" dirty="0" smtClean="0">
              <a:solidFill>
                <a:schemeClr val="tx1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pl-PL" sz="2400" dirty="0">
              <a:solidFill>
                <a:schemeClr val="tx1"/>
              </a:solidFill>
            </a:endParaRPr>
          </a:p>
          <a:p>
            <a:pPr marL="1257300" indent="-1257300" algn="just"/>
            <a:endParaRPr lang="pl-PL" sz="2000" b="1" dirty="0">
              <a:solidFill>
                <a:srgbClr val="FF0000"/>
              </a:solidFill>
            </a:endParaRPr>
          </a:p>
        </p:txBody>
      </p:sp>
      <p:sp>
        <p:nvSpPr>
          <p:cNvPr id="7" name="Tytuł 1">
            <a:extLst>
              <a:ext uri="{FF2B5EF4-FFF2-40B4-BE49-F238E27FC236}">
                <a16:creationId xmlns="" xmlns:a16="http://schemas.microsoft.com/office/drawing/2014/main" id="{DCB86BE9-3F84-50B3-9AE5-C5B18D9EDD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56153"/>
          </a:xfrm>
          <a:solidFill>
            <a:schemeClr val="accent2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pl-PL" sz="2800" b="1" dirty="0"/>
              <a:t>WNIOSKI KOŃCOWE</a:t>
            </a:r>
          </a:p>
        </p:txBody>
      </p:sp>
    </p:spTree>
    <p:extLst>
      <p:ext uri="{BB962C8B-B14F-4D97-AF65-F5344CB8AC3E}">
        <p14:creationId xmlns:p14="http://schemas.microsoft.com/office/powerpoint/2010/main" val="22802371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A2EE0A43-FB32-9A0C-6510-D07CD0CAD22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>
            <a:extLst>
              <a:ext uri="{FF2B5EF4-FFF2-40B4-BE49-F238E27FC236}">
                <a16:creationId xmlns="" xmlns:a16="http://schemas.microsoft.com/office/drawing/2014/main" id="{936F28F5-3A12-3A3B-DF40-2607A63C2C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64067"/>
            <a:ext cx="10515600" cy="6138333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 algn="just">
              <a:buNone/>
            </a:pPr>
            <a:endParaRPr lang="pl-PL" sz="2400" b="1" dirty="0">
              <a:solidFill>
                <a:schemeClr val="tx1"/>
              </a:solidFill>
            </a:endParaRPr>
          </a:p>
          <a:p>
            <a:pPr marL="0"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pl-PL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 normie </a:t>
            </a:r>
            <a:r>
              <a:rPr lang="pl-PL" sz="2400" b="1" dirty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PN-B-02877-4:2025-07</a:t>
            </a:r>
            <a:r>
              <a:rPr lang="pl-PL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usunięto większość sprzeczności zawartych w jej starszej wersji np.:</a:t>
            </a:r>
            <a:endParaRPr lang="en-US" sz="24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buFont typeface="Symbol" panose="05050102010706020507" pitchFamily="18" charset="2"/>
              <a:buChar char=""/>
            </a:pPr>
            <a:r>
              <a:rPr lang="pl-PL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minimalnej powierzchni klapy dymowej na klatce schodowej (w starej normie w pkt. 4.1 określono dopuszczalną </a:t>
            </a:r>
            <a:r>
              <a:rPr lang="pl-PL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minimalną powierzchnię otworu (</a:t>
            </a:r>
            <a:r>
              <a:rPr lang="pl-PL" sz="2400" b="1" dirty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geometryczną</a:t>
            </a:r>
            <a:r>
              <a:rPr lang="pl-PL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 pod klapę dymową</a:t>
            </a:r>
            <a:r>
              <a:rPr lang="pl-PL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natomiast w przykładowej karcie obliczeniowej zawartej w załączniku A normy wskazano </a:t>
            </a:r>
            <a:r>
              <a:rPr lang="pl-PL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minimalną powierzchnię </a:t>
            </a:r>
            <a:r>
              <a:rPr lang="pl-PL" sz="2400" b="1" dirty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czynną</a:t>
            </a:r>
            <a:r>
              <a:rPr lang="pl-PL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klapy dymowej</a:t>
            </a:r>
            <a:r>
              <a:rPr lang="pl-PL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).</a:t>
            </a:r>
            <a:endParaRPr lang="en-US" sz="24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"/>
            </a:pPr>
            <a:r>
              <a:rPr lang="pl-PL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norma </a:t>
            </a:r>
            <a:r>
              <a:rPr lang="pl-PL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nie zwalnia z zachowania</a:t>
            </a:r>
            <a:r>
              <a:rPr lang="pl-PL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minimalnych </a:t>
            </a:r>
            <a:r>
              <a:rPr lang="pl-PL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odległości względem klap </a:t>
            </a:r>
            <a:r>
              <a:rPr lang="pl-PL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dymowych w przypadku ich stosowania na klatkach schodowych jako urządzenia do usuwania dymu. </a:t>
            </a:r>
            <a:endParaRPr lang="en-US" sz="24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pl-PL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2236060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13210810-7ACA-9E72-ABEA-E8B9C71D381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>
            <a:extLst>
              <a:ext uri="{FF2B5EF4-FFF2-40B4-BE49-F238E27FC236}">
                <a16:creationId xmlns="" xmlns:a16="http://schemas.microsoft.com/office/drawing/2014/main" id="{F5F639C5-B3FA-DBDB-0803-6CC651C1EA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01706"/>
            <a:ext cx="10515600" cy="5991169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0" indent="0" algn="just">
              <a:buNone/>
            </a:pPr>
            <a:endParaRPr lang="pl-PL" sz="2000" dirty="0">
              <a:solidFill>
                <a:schemeClr val="tx1"/>
              </a:solidFill>
            </a:endParaRPr>
          </a:p>
        </p:txBody>
      </p:sp>
      <p:sp>
        <p:nvSpPr>
          <p:cNvPr id="5" name="Tytuł 4">
            <a:extLst>
              <a:ext uri="{FF2B5EF4-FFF2-40B4-BE49-F238E27FC236}">
                <a16:creationId xmlns="" xmlns:a16="http://schemas.microsoft.com/office/drawing/2014/main" id="{7507B89F-1A15-DBDD-8F36-5434855E8F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3463" y="2103437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pl-PL" sz="8000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DZIĘKUJĘ </a:t>
            </a:r>
            <a:br>
              <a:rPr lang="pl-PL" sz="8000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pl-PL" sz="8000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ZA </a:t>
            </a:r>
            <a:br>
              <a:rPr lang="pl-PL" sz="8000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pl-PL" sz="8000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UWAGĘ</a:t>
            </a:r>
            <a:endParaRPr lang="en-US" sz="8000" b="1" dirty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" name="Podtytuł 2">
            <a:extLst>
              <a:ext uri="{FF2B5EF4-FFF2-40B4-BE49-F238E27FC236}">
                <a16:creationId xmlns="" xmlns:a16="http://schemas.microsoft.com/office/drawing/2014/main" id="{3416187D-B6C3-39E4-9D4D-B5591B986BA8}"/>
              </a:ext>
            </a:extLst>
          </p:cNvPr>
          <p:cNvSpPr txBox="1">
            <a:spLocks/>
          </p:cNvSpPr>
          <p:nvPr/>
        </p:nvSpPr>
        <p:spPr>
          <a:xfrm>
            <a:off x="7149357" y="5030731"/>
            <a:ext cx="4269180" cy="1118404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buNone/>
            </a:pPr>
            <a:r>
              <a:rPr lang="pl-PL" b="1" dirty="0"/>
              <a:t>Prowadzący: Paweł Chudecki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pl-PL" sz="2600" dirty="0"/>
              <a:t>Rzeczoznawca ds. zabezpieczeń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pl-PL" sz="2600" dirty="0"/>
              <a:t>Przeciwpożarowych, nr </a:t>
            </a:r>
            <a:r>
              <a:rPr lang="pl-PL" sz="2600" dirty="0" err="1"/>
              <a:t>upr</a:t>
            </a:r>
            <a:r>
              <a:rPr lang="pl-PL" sz="2600" dirty="0"/>
              <a:t>. 660/2017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pl-PL" sz="2600" dirty="0"/>
              <a:t>tel. 733 633 152</a:t>
            </a:r>
            <a:endParaRPr lang="en-US" sz="2600" dirty="0"/>
          </a:p>
        </p:txBody>
      </p:sp>
    </p:spTree>
    <p:extLst>
      <p:ext uri="{BB962C8B-B14F-4D97-AF65-F5344CB8AC3E}">
        <p14:creationId xmlns:p14="http://schemas.microsoft.com/office/powerpoint/2010/main" val="27132959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8F318E8E-79B2-E75B-4F6E-48427F23DD9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a 1">
            <a:extLst>
              <a:ext uri="{FF2B5EF4-FFF2-40B4-BE49-F238E27FC236}">
                <a16:creationId xmlns="" xmlns:a16="http://schemas.microsoft.com/office/drawing/2014/main" id="{284C43FB-C5C5-FF31-A1BF-FE5764D7D1B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13867155"/>
              </p:ext>
            </p:extLst>
          </p:nvPr>
        </p:nvGraphicFramePr>
        <p:xfrm>
          <a:off x="452967" y="355601"/>
          <a:ext cx="11286066" cy="607906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643033">
                  <a:extLst>
                    <a:ext uri="{9D8B030D-6E8A-4147-A177-3AD203B41FA5}">
                      <a16:colId xmlns="" xmlns:a16="http://schemas.microsoft.com/office/drawing/2014/main" val="1036634356"/>
                    </a:ext>
                  </a:extLst>
                </a:gridCol>
                <a:gridCol w="5643033">
                  <a:extLst>
                    <a:ext uri="{9D8B030D-6E8A-4147-A177-3AD203B41FA5}">
                      <a16:colId xmlns="" xmlns:a16="http://schemas.microsoft.com/office/drawing/2014/main" val="4032074707"/>
                    </a:ext>
                  </a:extLst>
                </a:gridCol>
              </a:tblGrid>
              <a:tr h="583662">
                <a:tc>
                  <a:txBody>
                    <a:bodyPr/>
                    <a:lstStyle/>
                    <a:p>
                      <a:pPr algn="ctr"/>
                      <a:r>
                        <a:rPr lang="pl-PL" sz="2400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PN-B-02877-4:2001 (</a:t>
                      </a:r>
                      <a:r>
                        <a:rPr lang="pl-PL" sz="2400" b="1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</a:rPr>
                        <a:t>STARA NORMA</a:t>
                      </a:r>
                      <a:r>
                        <a:rPr lang="pl-PL" sz="2400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)</a:t>
                      </a:r>
                      <a:endParaRPr lang="en-US" sz="24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400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PN-B-02877-4:2025-07 (</a:t>
                      </a:r>
                      <a:r>
                        <a:rPr lang="pl-PL" sz="2400" b="1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</a:rPr>
                        <a:t>NOWA NORMA</a:t>
                      </a:r>
                      <a:r>
                        <a:rPr lang="pl-PL" sz="2400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)</a:t>
                      </a:r>
                      <a:endParaRPr lang="en-US" sz="2400" dirty="0"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764245761"/>
                  </a:ext>
                </a:extLst>
              </a:tr>
              <a:tr h="563879">
                <a:tc gridSpan="2">
                  <a:txBody>
                    <a:bodyPr/>
                    <a:lstStyle/>
                    <a:p>
                      <a:pPr algn="ctr"/>
                      <a:r>
                        <a:rPr lang="pl-PL" sz="2400" i="1" u="sng" dirty="0"/>
                        <a:t>LICZBA STRON</a:t>
                      </a:r>
                      <a:endParaRPr lang="en-US" sz="2400" i="1" u="sng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684833871"/>
                  </a:ext>
                </a:extLst>
              </a:tr>
              <a:tr h="4931525">
                <a:tc>
                  <a:txBody>
                    <a:bodyPr/>
                    <a:lstStyle/>
                    <a:p>
                      <a:pPr marL="271463" indent="-271463" algn="just">
                        <a:buFont typeface="Calibri" panose="020F0502020204030204" pitchFamily="34" charset="0"/>
                        <a:buChar char="−"/>
                      </a:pPr>
                      <a:r>
                        <a:rPr lang="pl-PL" sz="2400" b="1" dirty="0"/>
                        <a:t>16</a:t>
                      </a:r>
                      <a:r>
                        <a:rPr lang="pl-PL" sz="2400" dirty="0"/>
                        <a:t> stron,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71463" marR="0" lvl="0" indent="-271463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Calibri" panose="020F0502020204030204" pitchFamily="34" charset="0"/>
                        <a:buChar char="−"/>
                        <a:tabLst/>
                        <a:defRPr/>
                      </a:pPr>
                      <a:r>
                        <a:rPr lang="pl-PL" sz="2400" b="1" dirty="0"/>
                        <a:t>38</a:t>
                      </a:r>
                      <a:r>
                        <a:rPr lang="pl-PL" sz="2400" dirty="0"/>
                        <a:t> stron,</a:t>
                      </a:r>
                      <a:endParaRPr lang="en-US" sz="2400" dirty="0"/>
                    </a:p>
                    <a:p>
                      <a:pPr algn="just"/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1313346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717179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EE65F6C5-2841-128B-2781-A047A34E581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a 1">
            <a:extLst>
              <a:ext uri="{FF2B5EF4-FFF2-40B4-BE49-F238E27FC236}">
                <a16:creationId xmlns="" xmlns:a16="http://schemas.microsoft.com/office/drawing/2014/main" id="{17BBEE7C-25B5-92A8-329E-1E505D172BB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7385616"/>
              </p:ext>
            </p:extLst>
          </p:nvPr>
        </p:nvGraphicFramePr>
        <p:xfrm>
          <a:off x="452967" y="355601"/>
          <a:ext cx="11286066" cy="607906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643033">
                  <a:extLst>
                    <a:ext uri="{9D8B030D-6E8A-4147-A177-3AD203B41FA5}">
                      <a16:colId xmlns="" xmlns:a16="http://schemas.microsoft.com/office/drawing/2014/main" val="1036634356"/>
                    </a:ext>
                  </a:extLst>
                </a:gridCol>
                <a:gridCol w="5643033">
                  <a:extLst>
                    <a:ext uri="{9D8B030D-6E8A-4147-A177-3AD203B41FA5}">
                      <a16:colId xmlns="" xmlns:a16="http://schemas.microsoft.com/office/drawing/2014/main" val="4032074707"/>
                    </a:ext>
                  </a:extLst>
                </a:gridCol>
              </a:tblGrid>
              <a:tr h="583662">
                <a:tc>
                  <a:txBody>
                    <a:bodyPr/>
                    <a:lstStyle/>
                    <a:p>
                      <a:pPr algn="ctr"/>
                      <a:r>
                        <a:rPr lang="pl-PL" sz="2400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PN-B-02877-4:2001 (</a:t>
                      </a:r>
                      <a:r>
                        <a:rPr lang="pl-PL" sz="2400" b="1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</a:rPr>
                        <a:t>STARA NORMA</a:t>
                      </a:r>
                      <a:r>
                        <a:rPr lang="pl-PL" sz="2400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)</a:t>
                      </a:r>
                      <a:endParaRPr lang="en-US" sz="24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400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PN-B-02877-4:2025-07 (</a:t>
                      </a:r>
                      <a:r>
                        <a:rPr lang="pl-PL" sz="2400" b="1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</a:rPr>
                        <a:t>NOWA NORMA</a:t>
                      </a:r>
                      <a:r>
                        <a:rPr lang="pl-PL" sz="2400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)</a:t>
                      </a:r>
                      <a:endParaRPr lang="en-US" sz="2400" dirty="0"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764245761"/>
                  </a:ext>
                </a:extLst>
              </a:tr>
              <a:tr h="563879">
                <a:tc gridSpan="2">
                  <a:txBody>
                    <a:bodyPr/>
                    <a:lstStyle/>
                    <a:p>
                      <a:pPr algn="ctr"/>
                      <a:r>
                        <a:rPr lang="pl-PL" sz="2400" i="1" u="sng" dirty="0"/>
                        <a:t>ZAKRES STOSOWANIA</a:t>
                      </a:r>
                      <a:endParaRPr lang="en-US" sz="2400" i="1" u="sng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684833871"/>
                  </a:ext>
                </a:extLst>
              </a:tr>
              <a:tr h="4931525">
                <a:tc>
                  <a:txBody>
                    <a:bodyPr/>
                    <a:lstStyle/>
                    <a:p>
                      <a:pPr marL="271463" indent="-271463" algn="just">
                        <a:buFont typeface="Calibri" panose="020F0502020204030204" pitchFamily="34" charset="0"/>
                        <a:buChar char="−"/>
                      </a:pPr>
                      <a:r>
                        <a:rPr lang="pl-PL" sz="2400" b="0" dirty="0"/>
                        <a:t>służy do projektowania urządzeń do grawitacyjnego usuwania dymu i ciepła </a:t>
                      </a:r>
                      <a:r>
                        <a:rPr lang="pl-PL" sz="2400" b="1" dirty="0"/>
                        <a:t>wyłącznie</a:t>
                      </a:r>
                      <a:r>
                        <a:rPr lang="pl-PL" sz="2400" b="0" dirty="0"/>
                        <a:t> za pomocą </a:t>
                      </a:r>
                      <a:r>
                        <a:rPr lang="pl-PL" sz="2400" b="1" dirty="0"/>
                        <a:t>klap </a:t>
                      </a:r>
                      <a:r>
                        <a:rPr lang="pl-PL" sz="2400" b="1" dirty="0" smtClean="0"/>
                        <a:t>dymowych, </a:t>
                      </a:r>
                      <a:r>
                        <a:rPr lang="pl-PL" sz="2400" b="1" dirty="0"/>
                        <a:t>montowanych w dachu</a:t>
                      </a:r>
                      <a:r>
                        <a:rPr lang="pl-PL" sz="2400" b="0" dirty="0"/>
                        <a:t>,</a:t>
                      </a:r>
                    </a:p>
                    <a:p>
                      <a:pPr marL="271463" indent="-271463" algn="just">
                        <a:buFont typeface="Calibri" panose="020F0502020204030204" pitchFamily="34" charset="0"/>
                        <a:buChar char="−"/>
                      </a:pPr>
                      <a:endParaRPr lang="pl-PL" sz="2400" b="0" dirty="0"/>
                    </a:p>
                    <a:p>
                      <a:pPr marL="0" indent="0" algn="just">
                        <a:buFont typeface="Calibri" panose="020F0502020204030204" pitchFamily="34" charset="0"/>
                        <a:buNone/>
                      </a:pPr>
                      <a:endParaRPr lang="pl-PL" sz="2400" b="0" dirty="0"/>
                    </a:p>
                    <a:p>
                      <a:pPr marL="271463" marR="0" lvl="0" indent="-271463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Calibri" panose="020F0502020204030204" pitchFamily="34" charset="0"/>
                        <a:buChar char="−"/>
                        <a:tabLst/>
                        <a:defRPr/>
                      </a:pPr>
                      <a:r>
                        <a:rPr lang="pl-PL" sz="2400" b="0" dirty="0"/>
                        <a:t>określa </a:t>
                      </a:r>
                      <a:r>
                        <a:rPr lang="pl-PL" sz="2400" b="1" dirty="0"/>
                        <a:t>wymagania stawiane</a:t>
                      </a:r>
                      <a:r>
                        <a:rPr lang="pl-PL" sz="2400" b="0" dirty="0"/>
                        <a:t> urządzeniom do grawitacyjnego usuwania dymu i ciepła (oprócz wymaganej powierzchni napowietrzania),</a:t>
                      </a:r>
                      <a:endParaRPr lang="en-US" sz="2400" b="0" dirty="0"/>
                    </a:p>
                    <a:p>
                      <a:pPr marL="0" indent="0" algn="just">
                        <a:buFont typeface="Calibri" panose="020F0502020204030204" pitchFamily="34" charset="0"/>
                        <a:buNone/>
                      </a:pPr>
                      <a:endParaRPr lang="en-US" sz="2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71463" marR="0" lvl="0" indent="-271463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Calibri" panose="020F0502020204030204" pitchFamily="34" charset="0"/>
                        <a:buChar char="−"/>
                        <a:tabLst/>
                        <a:defRPr/>
                      </a:pPr>
                      <a:r>
                        <a:rPr lang="pl-PL" sz="2400" b="0" dirty="0"/>
                        <a:t>Służy do projektowania urządzeń do grawitacyjnego usuwania dymu i ciepła za pomocą </a:t>
                      </a:r>
                      <a:r>
                        <a:rPr lang="pl-PL" sz="2400" b="1" dirty="0"/>
                        <a:t>klap dymowych</a:t>
                      </a:r>
                      <a:r>
                        <a:rPr lang="pl-PL" sz="2400" b="0" dirty="0"/>
                        <a:t> </a:t>
                      </a:r>
                      <a:r>
                        <a:rPr lang="pl-PL" sz="2400" b="1" dirty="0"/>
                        <a:t>montowanych w dachu</a:t>
                      </a:r>
                      <a:r>
                        <a:rPr lang="pl-PL" sz="2400" b="0" dirty="0"/>
                        <a:t> lub </a:t>
                      </a:r>
                      <a:r>
                        <a:rPr lang="pl-PL" sz="2400" b="1" dirty="0">
                          <a:solidFill>
                            <a:srgbClr val="00B050"/>
                          </a:solidFill>
                        </a:rPr>
                        <a:t>ściennych urządzeń do grawitacyjnego usuwania dymu i ciepła montowanych w ścianach</a:t>
                      </a:r>
                      <a:r>
                        <a:rPr lang="pl-PL" sz="2400" b="0" dirty="0"/>
                        <a:t>,</a:t>
                      </a:r>
                    </a:p>
                    <a:p>
                      <a:pPr marL="271463" marR="0" lvl="0" indent="-271463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Calibri" panose="020F0502020204030204" pitchFamily="34" charset="0"/>
                        <a:buChar char="−"/>
                        <a:tabLst/>
                        <a:defRPr/>
                      </a:pPr>
                      <a:r>
                        <a:rPr lang="pl-PL" sz="2400" b="0" dirty="0"/>
                        <a:t>Określa </a:t>
                      </a:r>
                      <a:r>
                        <a:rPr lang="pl-PL" sz="2400" b="1" dirty="0"/>
                        <a:t>wymagania stawiane </a:t>
                      </a:r>
                      <a:r>
                        <a:rPr lang="pl-PL" sz="2400" b="0" dirty="0"/>
                        <a:t>urządzeniom do grawitacyjnego usuwania dymu i ciepła </a:t>
                      </a:r>
                      <a:r>
                        <a:rPr lang="pl-PL" sz="2400" b="1" dirty="0">
                          <a:solidFill>
                            <a:srgbClr val="00B050"/>
                          </a:solidFill>
                        </a:rPr>
                        <a:t>oraz urządzeniom dostarczającym powietrze kompensacyjne,</a:t>
                      </a:r>
                      <a:endParaRPr lang="en-US" sz="2400" b="1" dirty="0">
                        <a:solidFill>
                          <a:srgbClr val="00B050"/>
                        </a:solidFill>
                      </a:endParaRPr>
                    </a:p>
                    <a:p>
                      <a:pPr algn="just"/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1313346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476965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BC0C6CF7-1B42-63A6-0A66-203DEDC2AFF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a 1">
            <a:extLst>
              <a:ext uri="{FF2B5EF4-FFF2-40B4-BE49-F238E27FC236}">
                <a16:creationId xmlns="" xmlns:a16="http://schemas.microsoft.com/office/drawing/2014/main" id="{A379D150-CCD0-9FD1-B2DA-B1E26E921F0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14794819"/>
              </p:ext>
            </p:extLst>
          </p:nvPr>
        </p:nvGraphicFramePr>
        <p:xfrm>
          <a:off x="452967" y="355601"/>
          <a:ext cx="11286066" cy="607906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643033">
                  <a:extLst>
                    <a:ext uri="{9D8B030D-6E8A-4147-A177-3AD203B41FA5}">
                      <a16:colId xmlns="" xmlns:a16="http://schemas.microsoft.com/office/drawing/2014/main" val="1036634356"/>
                    </a:ext>
                  </a:extLst>
                </a:gridCol>
                <a:gridCol w="5643033">
                  <a:extLst>
                    <a:ext uri="{9D8B030D-6E8A-4147-A177-3AD203B41FA5}">
                      <a16:colId xmlns="" xmlns:a16="http://schemas.microsoft.com/office/drawing/2014/main" val="4032074707"/>
                    </a:ext>
                  </a:extLst>
                </a:gridCol>
              </a:tblGrid>
              <a:tr h="583662">
                <a:tc>
                  <a:txBody>
                    <a:bodyPr/>
                    <a:lstStyle/>
                    <a:p>
                      <a:pPr algn="ctr"/>
                      <a:r>
                        <a:rPr lang="pl-PL" sz="2400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PN-B-02877-4:2001 (</a:t>
                      </a:r>
                      <a:r>
                        <a:rPr lang="pl-PL" sz="2400" b="1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</a:rPr>
                        <a:t>STARA NORMA</a:t>
                      </a:r>
                      <a:r>
                        <a:rPr lang="pl-PL" sz="2400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)</a:t>
                      </a:r>
                      <a:endParaRPr lang="en-US" sz="24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400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PN-B-02877-4:2025-07 (</a:t>
                      </a:r>
                      <a:r>
                        <a:rPr lang="pl-PL" sz="2400" b="1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</a:rPr>
                        <a:t>NOWA NORMA</a:t>
                      </a:r>
                      <a:r>
                        <a:rPr lang="pl-PL" sz="2400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)</a:t>
                      </a:r>
                      <a:endParaRPr lang="en-US" sz="2400" dirty="0"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764245761"/>
                  </a:ext>
                </a:extLst>
              </a:tr>
              <a:tr h="563879">
                <a:tc gridSpan="2">
                  <a:txBody>
                    <a:bodyPr/>
                    <a:lstStyle/>
                    <a:p>
                      <a:pPr algn="ctr"/>
                      <a:r>
                        <a:rPr lang="pl-PL" sz="2400" i="1" u="sng" dirty="0"/>
                        <a:t>ZAKRES STOSOWANIA</a:t>
                      </a:r>
                      <a:endParaRPr lang="en-US" sz="2400" i="1" u="sng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684833871"/>
                  </a:ext>
                </a:extLst>
              </a:tr>
              <a:tr h="4931525">
                <a:tc>
                  <a:txBody>
                    <a:bodyPr/>
                    <a:lstStyle/>
                    <a:p>
                      <a:pPr marL="271463" indent="-271463" algn="just">
                        <a:buFont typeface="Calibri" panose="020F0502020204030204" pitchFamily="34" charset="0"/>
                        <a:buChar char="−"/>
                      </a:pPr>
                      <a:r>
                        <a:rPr lang="pl-PL" sz="2400" b="0" dirty="0"/>
                        <a:t>nie stawia wymagań w zakresie </a:t>
                      </a:r>
                      <a:r>
                        <a:rPr lang="pl-PL" sz="2400" b="1" dirty="0"/>
                        <a:t>dopuszczalnej wysokości pomieszczenia</a:t>
                      </a:r>
                      <a:r>
                        <a:rPr lang="pl-PL" sz="2400" b="0" dirty="0"/>
                        <a:t> w którym zlokalizowano strefy dymowe,</a:t>
                      </a:r>
                    </a:p>
                    <a:p>
                      <a:pPr marL="271463" indent="-271463" algn="just">
                        <a:buFont typeface="Calibri" panose="020F0502020204030204" pitchFamily="34" charset="0"/>
                        <a:buChar char="−"/>
                      </a:pPr>
                      <a:r>
                        <a:rPr lang="pl-PL" sz="2400" b="0" dirty="0" smtClean="0"/>
                        <a:t>urządzenia do usuwania dymu i</a:t>
                      </a:r>
                      <a:r>
                        <a:rPr lang="pl-PL" sz="2400" b="0" baseline="0" dirty="0" smtClean="0"/>
                        <a:t> ciepła należy lokalizować </a:t>
                      </a:r>
                      <a:r>
                        <a:rPr lang="pl-PL" sz="2400" b="1" dirty="0" smtClean="0"/>
                        <a:t>w </a:t>
                      </a:r>
                      <a:r>
                        <a:rPr lang="pl-PL" sz="2400" b="1" dirty="0"/>
                        <a:t>dachach </a:t>
                      </a:r>
                      <a:r>
                        <a:rPr lang="pl-PL" sz="2400" b="0" dirty="0"/>
                        <a:t>budynków jednokondygnacyjnych lub na najwyższych kondygnacjach budynków wielokondygnacyjnych,</a:t>
                      </a:r>
                    </a:p>
                    <a:p>
                      <a:pPr marL="271463" indent="-271463" algn="just">
                        <a:buFont typeface="Calibri" panose="020F0502020204030204" pitchFamily="34" charset="0"/>
                        <a:buChar char="−"/>
                      </a:pPr>
                      <a:endParaRPr lang="pl-PL" sz="2400" b="0" dirty="0"/>
                    </a:p>
                    <a:p>
                      <a:pPr marL="0" indent="0" algn="just">
                        <a:buFont typeface="Calibri" panose="020F0502020204030204" pitchFamily="34" charset="0"/>
                        <a:buNone/>
                      </a:pPr>
                      <a:endParaRPr lang="pl-PL" sz="2400" b="0" dirty="0"/>
                    </a:p>
                    <a:p>
                      <a:pPr marL="0" indent="0" algn="just">
                        <a:buFont typeface="Calibri" panose="020F0502020204030204" pitchFamily="34" charset="0"/>
                        <a:buNone/>
                      </a:pPr>
                      <a:endParaRPr lang="en-US" sz="2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71463" marR="0" lvl="0" indent="-271463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Calibri" panose="020F0502020204030204" pitchFamily="34" charset="0"/>
                        <a:buChar char="−"/>
                        <a:tabLst/>
                        <a:defRPr/>
                      </a:pPr>
                      <a:r>
                        <a:rPr lang="pl-PL" sz="2400" b="0" dirty="0"/>
                        <a:t>dotyczy pomieszczeń, w których  zlokalizowano strefy </a:t>
                      </a:r>
                      <a:r>
                        <a:rPr lang="pl-PL" sz="2400" b="0" dirty="0" smtClean="0"/>
                        <a:t>dymowe, </a:t>
                      </a:r>
                      <a:r>
                        <a:rPr lang="pl-PL" sz="2400" b="0" dirty="0"/>
                        <a:t/>
                      </a:r>
                      <a:br>
                        <a:rPr lang="pl-PL" sz="2400" b="0" dirty="0"/>
                      </a:br>
                      <a:r>
                        <a:rPr lang="pl-PL" sz="2400" b="1" dirty="0">
                          <a:solidFill>
                            <a:srgbClr val="00B050"/>
                          </a:solidFill>
                        </a:rPr>
                        <a:t>o wysokości od 3,0 m do 15,0 m</a:t>
                      </a:r>
                      <a:r>
                        <a:rPr lang="pl-PL" sz="2400" b="0" dirty="0"/>
                        <a:t>,</a:t>
                      </a:r>
                    </a:p>
                    <a:p>
                      <a:pPr marL="271463" marR="0" lvl="0" indent="-271463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Calibri" panose="020F0502020204030204" pitchFamily="34" charset="0"/>
                        <a:buChar char="−"/>
                        <a:tabLst/>
                        <a:defRPr/>
                      </a:pPr>
                      <a:r>
                        <a:rPr lang="pl-PL" sz="2400" b="0" dirty="0" smtClean="0"/>
                        <a:t>urządzenia do usuwania dymu i ciepła należy lokalizować</a:t>
                      </a:r>
                      <a:r>
                        <a:rPr lang="pl-PL" sz="2400" b="1" dirty="0" smtClean="0"/>
                        <a:t> w </a:t>
                      </a:r>
                      <a:r>
                        <a:rPr lang="pl-PL" sz="2400" b="1" dirty="0"/>
                        <a:t>dachach </a:t>
                      </a:r>
                      <a:r>
                        <a:rPr lang="pl-PL" sz="2400" b="0" dirty="0"/>
                        <a:t>budynków jednokondygnacyjnych lub na najwyższych kondygnacjach budynków wielokondygnacyjnych </a:t>
                      </a:r>
                      <a:r>
                        <a:rPr lang="pl-PL" sz="2400" b="1" dirty="0">
                          <a:solidFill>
                            <a:srgbClr val="00B050"/>
                          </a:solidFill>
                        </a:rPr>
                        <a:t>oraz w ścianach zewnętrznych (w zakresie ograniczonym w normie)</a:t>
                      </a:r>
                      <a:r>
                        <a:rPr lang="pl-PL" sz="2400" b="0" dirty="0"/>
                        <a:t>,</a:t>
                      </a:r>
                    </a:p>
                    <a:p>
                      <a:pPr marL="271463" marR="0" lvl="0" indent="-271463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Calibri" panose="020F0502020204030204" pitchFamily="34" charset="0"/>
                        <a:buChar char="−"/>
                        <a:tabLst/>
                        <a:defRPr/>
                      </a:pPr>
                      <a:endParaRPr lang="pl-PL" sz="2400" b="0" dirty="0"/>
                    </a:p>
                    <a:p>
                      <a:pPr algn="just"/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1313346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2944268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1244ABFA-EF75-F9CC-5AD0-F76FF003519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a 1">
            <a:extLst>
              <a:ext uri="{FF2B5EF4-FFF2-40B4-BE49-F238E27FC236}">
                <a16:creationId xmlns="" xmlns:a16="http://schemas.microsoft.com/office/drawing/2014/main" id="{460986D9-4BC5-7868-950F-D340ED6CE67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60295987"/>
              </p:ext>
            </p:extLst>
          </p:nvPr>
        </p:nvGraphicFramePr>
        <p:xfrm>
          <a:off x="452967" y="355601"/>
          <a:ext cx="11286066" cy="607906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643033">
                  <a:extLst>
                    <a:ext uri="{9D8B030D-6E8A-4147-A177-3AD203B41FA5}">
                      <a16:colId xmlns="" xmlns:a16="http://schemas.microsoft.com/office/drawing/2014/main" val="1036634356"/>
                    </a:ext>
                  </a:extLst>
                </a:gridCol>
                <a:gridCol w="5643033">
                  <a:extLst>
                    <a:ext uri="{9D8B030D-6E8A-4147-A177-3AD203B41FA5}">
                      <a16:colId xmlns="" xmlns:a16="http://schemas.microsoft.com/office/drawing/2014/main" val="4032074707"/>
                    </a:ext>
                  </a:extLst>
                </a:gridCol>
              </a:tblGrid>
              <a:tr h="583662">
                <a:tc>
                  <a:txBody>
                    <a:bodyPr/>
                    <a:lstStyle/>
                    <a:p>
                      <a:pPr algn="ctr"/>
                      <a:r>
                        <a:rPr lang="pl-PL" sz="2400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PN-B-02877-4:2001 (</a:t>
                      </a:r>
                      <a:r>
                        <a:rPr lang="pl-PL" sz="2400" b="1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</a:rPr>
                        <a:t>STARA NORMA</a:t>
                      </a:r>
                      <a:r>
                        <a:rPr lang="pl-PL" sz="2400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)</a:t>
                      </a:r>
                      <a:endParaRPr lang="en-US" sz="24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400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PN-B-02877-4:2025-07 (</a:t>
                      </a:r>
                      <a:r>
                        <a:rPr lang="pl-PL" sz="2400" b="1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</a:rPr>
                        <a:t>NOWA NORMA</a:t>
                      </a:r>
                      <a:r>
                        <a:rPr lang="pl-PL" sz="2400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)</a:t>
                      </a:r>
                      <a:endParaRPr lang="en-US" sz="2400" dirty="0"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764245761"/>
                  </a:ext>
                </a:extLst>
              </a:tr>
              <a:tr h="563879">
                <a:tc gridSpan="2">
                  <a:txBody>
                    <a:bodyPr/>
                    <a:lstStyle/>
                    <a:p>
                      <a:pPr algn="ctr"/>
                      <a:r>
                        <a:rPr lang="pl-PL" sz="2400" i="1" u="sng" dirty="0"/>
                        <a:t>ZAKRES STOSOWANIA</a:t>
                      </a:r>
                      <a:endParaRPr lang="en-US" sz="2400" i="1" u="sng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684833871"/>
                  </a:ext>
                </a:extLst>
              </a:tr>
              <a:tr h="4931525">
                <a:tc>
                  <a:txBody>
                    <a:bodyPr/>
                    <a:lstStyle/>
                    <a:p>
                      <a:pPr marL="271463" indent="-271463" algn="just">
                        <a:buFont typeface="Calibri" panose="020F0502020204030204" pitchFamily="34" charset="0"/>
                        <a:buChar char="−"/>
                      </a:pPr>
                      <a:r>
                        <a:rPr lang="pl-PL" sz="2400" b="0" dirty="0" smtClean="0"/>
                        <a:t>klapy</a:t>
                      </a:r>
                      <a:r>
                        <a:rPr lang="pl-PL" sz="2400" b="0" baseline="0" dirty="0" smtClean="0"/>
                        <a:t> dymowe w </a:t>
                      </a:r>
                      <a:r>
                        <a:rPr lang="pl-PL" sz="2400" b="0" dirty="0" smtClean="0"/>
                        <a:t>klatkach schodowych zlokalizowanych </a:t>
                      </a:r>
                      <a:r>
                        <a:rPr lang="pl-PL" sz="2400" b="0" dirty="0"/>
                        <a:t>w budynkach niskich, średniowysokich, wysokich, </a:t>
                      </a:r>
                      <a:r>
                        <a:rPr lang="pl-PL" sz="2400" b="0" dirty="0" smtClean="0"/>
                        <a:t>należy </a:t>
                      </a:r>
                      <a:r>
                        <a:rPr lang="pl-PL" sz="2400" b="1" dirty="0" smtClean="0"/>
                        <a:t>montować </a:t>
                      </a:r>
                      <a:r>
                        <a:rPr lang="pl-PL" sz="2400" b="1" dirty="0"/>
                        <a:t>w stropie</a:t>
                      </a:r>
                      <a:r>
                        <a:rPr lang="pl-PL" sz="2400" b="0" dirty="0"/>
                        <a:t> (klapy dymowe montowane wyłącznie w dachu),</a:t>
                      </a:r>
                    </a:p>
                    <a:p>
                      <a:pPr marL="271463" indent="-271463" algn="just">
                        <a:buFont typeface="Calibri" panose="020F0502020204030204" pitchFamily="34" charset="0"/>
                        <a:buChar char="−"/>
                      </a:pPr>
                      <a:endParaRPr lang="pl-PL" sz="2400" b="0" dirty="0"/>
                    </a:p>
                    <a:p>
                      <a:pPr marL="271463" indent="-271463" algn="just">
                        <a:buFont typeface="Calibri" panose="020F0502020204030204" pitchFamily="34" charset="0"/>
                        <a:buChar char="−"/>
                      </a:pPr>
                      <a:endParaRPr lang="pl-PL" sz="2400" b="0" dirty="0"/>
                    </a:p>
                    <a:p>
                      <a:pPr marL="0" indent="0" algn="just">
                        <a:buFont typeface="Calibri" panose="020F0502020204030204" pitchFamily="34" charset="0"/>
                        <a:buNone/>
                      </a:pPr>
                      <a:endParaRPr lang="pl-PL" sz="2400" b="0" dirty="0"/>
                    </a:p>
                    <a:p>
                      <a:pPr marL="0" indent="0" algn="just">
                        <a:buFont typeface="Calibri" panose="020F0502020204030204" pitchFamily="34" charset="0"/>
                        <a:buNone/>
                      </a:pPr>
                      <a:endParaRPr lang="en-US" sz="2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71463" marR="0" lvl="0" indent="-271463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Calibri" panose="020F0502020204030204" pitchFamily="34" charset="0"/>
                        <a:buChar char="−"/>
                        <a:tabLst/>
                        <a:defRPr/>
                      </a:pPr>
                      <a:r>
                        <a:rPr lang="pl-PL" sz="2400" b="0" dirty="0" smtClean="0"/>
                        <a:t>urządzenia do usuwania dymu i ciepła klatek schodowych:</a:t>
                      </a:r>
                    </a:p>
                    <a:p>
                      <a:pPr marL="628650" marR="0" lvl="0" indent="-3619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pl-PL" sz="2400" b="0" dirty="0" smtClean="0"/>
                        <a:t>zlokalizowanych w budynkach niskich i średniowysokich należy montować </a:t>
                      </a:r>
                      <a:r>
                        <a:rPr lang="pl-PL" sz="2400" b="1" dirty="0" smtClean="0"/>
                        <a:t>w dachu, </a:t>
                      </a:r>
                      <a:r>
                        <a:rPr kumimoji="0" lang="pl-PL" sz="2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w przypadku konieczności montowania ściennego urządzenia do grawitacyjnego odprowadzania dymu i ciepła wymaga stosowania zasad wiedzy technicznej,</a:t>
                      </a:r>
                    </a:p>
                    <a:p>
                      <a:pPr marL="628650" marR="0" lvl="0" indent="-3619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pl-PL" sz="2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zlokalizowanych w budynkach wysokich </a:t>
                      </a:r>
                      <a:r>
                        <a:rPr lang="pl-PL" sz="2400" b="0" dirty="0" smtClean="0"/>
                        <a:t>należy montować </a:t>
                      </a:r>
                      <a:r>
                        <a:rPr lang="pl-PL" sz="2400" b="1" dirty="0" smtClean="0"/>
                        <a:t>w dachu </a:t>
                      </a:r>
                      <a:r>
                        <a:rPr kumimoji="0" lang="pl-PL" sz="2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lub ścianach</a:t>
                      </a:r>
                      <a:r>
                        <a:rPr lang="pl-PL" sz="2400" b="0" dirty="0" smtClean="0"/>
                        <a:t>,</a:t>
                      </a:r>
                      <a:endParaRPr lang="pl-PL" sz="2400" b="0" dirty="0"/>
                    </a:p>
                    <a:p>
                      <a:pPr algn="just"/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1313346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65648330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2427</TotalTime>
  <Words>3650</Words>
  <Application>Microsoft Office PowerPoint</Application>
  <PresentationFormat>Panoramiczny</PresentationFormat>
  <Paragraphs>391</Paragraphs>
  <Slides>50</Slides>
  <Notes>49</Notes>
  <HiddenSlides>0</HiddenSlides>
  <MMClips>0</MMClips>
  <ScaleCrop>false</ScaleCrop>
  <HeadingPairs>
    <vt:vector size="6" baseType="variant">
      <vt:variant>
        <vt:lpstr>Używane czcionki</vt:lpstr>
      </vt:variant>
      <vt:variant>
        <vt:i4>5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50</vt:i4>
      </vt:variant>
    </vt:vector>
  </HeadingPairs>
  <TitlesOfParts>
    <vt:vector size="56" baseType="lpstr">
      <vt:lpstr>Arial</vt:lpstr>
      <vt:lpstr>Calibri</vt:lpstr>
      <vt:lpstr>Calibri Light</vt:lpstr>
      <vt:lpstr>Symbol</vt:lpstr>
      <vt:lpstr>Times New Roman</vt:lpstr>
      <vt:lpstr>Motyw pakietu Office</vt:lpstr>
      <vt:lpstr>Projektowanie urządzeń do usuwania dymu  i ciepła według wymagań starej i nowej wersji normy PN-B-02877-4 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WNIOSKI KOŃCOWE</vt:lpstr>
      <vt:lpstr>WNIOSKI KOŃCOWE</vt:lpstr>
      <vt:lpstr>DZIĘKUJĘ  ZA  UWAGĘ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WYMAGANIA PRZEPISÓW DOTYCZĄCYCH OCHRONY PRZECIWPOŻAROWEJ, STAWIANE BUDYNKOM MIESZKALNYM WIELORODZINNYM.</dc:title>
  <dc:creator>Paweł Chudecki</dc:creator>
  <cp:lastModifiedBy>P.Chudecki (KP Sokółka)</cp:lastModifiedBy>
  <cp:revision>76</cp:revision>
  <dcterms:created xsi:type="dcterms:W3CDTF">2024-01-27T17:14:36Z</dcterms:created>
  <dcterms:modified xsi:type="dcterms:W3CDTF">2025-11-26T11:36:18Z</dcterms:modified>
</cp:coreProperties>
</file>