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7" r:id="rId1"/>
  </p:sldMasterIdLst>
  <p:sldIdLst>
    <p:sldId id="256" r:id="rId2"/>
    <p:sldId id="257" r:id="rId3"/>
    <p:sldId id="283" r:id="rId4"/>
    <p:sldId id="285" r:id="rId5"/>
    <p:sldId id="311" r:id="rId6"/>
    <p:sldId id="312" r:id="rId7"/>
    <p:sldId id="314" r:id="rId8"/>
    <p:sldId id="291" r:id="rId9"/>
    <p:sldId id="316" r:id="rId10"/>
    <p:sldId id="317" r:id="rId11"/>
    <p:sldId id="319" r:id="rId12"/>
    <p:sldId id="318" r:id="rId13"/>
    <p:sldId id="321" r:id="rId14"/>
    <p:sldId id="752" r:id="rId15"/>
    <p:sldId id="320" r:id="rId16"/>
    <p:sldId id="322" r:id="rId17"/>
    <p:sldId id="749" r:id="rId18"/>
    <p:sldId id="750" r:id="rId19"/>
    <p:sldId id="323" r:id="rId20"/>
    <p:sldId id="324" r:id="rId21"/>
    <p:sldId id="299" r:id="rId22"/>
    <p:sldId id="745" r:id="rId23"/>
    <p:sldId id="746" r:id="rId24"/>
    <p:sldId id="747" r:id="rId25"/>
    <p:sldId id="751" r:id="rId26"/>
    <p:sldId id="325" r:id="rId27"/>
    <p:sldId id="748" r:id="rId28"/>
    <p:sldId id="326" r:id="rId29"/>
    <p:sldId id="313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C73D521-E6DD-4C3C-A54A-CC4DCABAC806}">
          <p14:sldIdLst>
            <p14:sldId id="256"/>
            <p14:sldId id="257"/>
            <p14:sldId id="283"/>
            <p14:sldId id="285"/>
            <p14:sldId id="311"/>
            <p14:sldId id="312"/>
            <p14:sldId id="314"/>
            <p14:sldId id="291"/>
            <p14:sldId id="316"/>
            <p14:sldId id="317"/>
            <p14:sldId id="319"/>
            <p14:sldId id="318"/>
            <p14:sldId id="321"/>
            <p14:sldId id="752"/>
            <p14:sldId id="320"/>
            <p14:sldId id="322"/>
            <p14:sldId id="749"/>
            <p14:sldId id="750"/>
            <p14:sldId id="323"/>
            <p14:sldId id="324"/>
            <p14:sldId id="299"/>
            <p14:sldId id="745"/>
            <p14:sldId id="746"/>
            <p14:sldId id="747"/>
            <p14:sldId id="751"/>
            <p14:sldId id="325"/>
            <p14:sldId id="748"/>
            <p14:sldId id="326"/>
            <p14:sldId id="313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Foryś (KM Białystok)" initials="M(B" lastIdx="1" clrIdx="0">
    <p:extLst>
      <p:ext uri="{19B8F6BF-5375-455C-9EA6-DF929625EA0E}">
        <p15:presenceInfo xmlns:p15="http://schemas.microsoft.com/office/powerpoint/2012/main" userId="S-1-5-21-3473045347-1793590906-289699747-2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6" autoAdjust="0"/>
    <p:restoredTop sz="94660"/>
  </p:normalViewPr>
  <p:slideViewPr>
    <p:cSldViewPr snapToGrid="0">
      <p:cViewPr>
        <p:scale>
          <a:sx n="100" d="100"/>
          <a:sy n="100" d="100"/>
        </p:scale>
        <p:origin x="-48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563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092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6116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887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255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415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1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20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1091805" y="3168399"/>
            <a:ext cx="2740221" cy="339556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80874" y="-856897"/>
            <a:ext cx="3727679" cy="3929757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86742" y="-208553"/>
            <a:ext cx="2941119" cy="745778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7449312" y="889000"/>
            <a:ext cx="376936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733" b="0" spc="-133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7449312" y="1560576"/>
            <a:ext cx="3643379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61132" y="5123147"/>
            <a:ext cx="8113779" cy="70612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467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3048001" y="1904459"/>
            <a:ext cx="8059852" cy="3261756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58747" indent="-158747">
              <a:tabLst/>
              <a:defRPr sz="1867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00" y="-1346199"/>
            <a:ext cx="14630400" cy="1327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559" y="6883250"/>
            <a:ext cx="14630400" cy="1327508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5264" y="6195060"/>
            <a:ext cx="316992" cy="262467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1067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111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6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3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8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7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1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1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2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4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36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581F98-FC73-494A-8A1B-556320481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419100"/>
            <a:ext cx="8825658" cy="3329581"/>
          </a:xfrm>
        </p:spPr>
        <p:txBody>
          <a:bodyPr/>
          <a:lstStyle/>
          <a:p>
            <a:pPr algn="ctr"/>
            <a:r>
              <a:rPr lang="pl-PL" sz="4000" dirty="0">
                <a:solidFill>
                  <a:schemeClr val="tx1"/>
                </a:solidFill>
              </a:rPr>
              <a:t>„</a:t>
            </a:r>
            <a:r>
              <a:rPr lang="pl-PL" sz="4000" b="1" dirty="0">
                <a:solidFill>
                  <a:schemeClr val="tx1"/>
                </a:solidFill>
              </a:rPr>
              <a:t>Usytuowanie obiektów ze względu na bezpieczeństwo pożarowe - </a:t>
            </a:r>
            <a:r>
              <a:rPr lang="pl-PL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studium przypadku</a:t>
            </a:r>
            <a:r>
              <a:rPr lang="pl-PL" sz="40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F323377-5EAA-4F19-84F2-9844271DC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55" y="5577480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pl-PL" b="1" i="1" dirty="0">
                <a:solidFill>
                  <a:srgbClr val="FFC000"/>
                </a:solidFill>
              </a:rPr>
              <a:t>Mgr inż. Maciej Foryś – rzeczoznawca do spraw zabezpieczeń przeciwpożarowych nr </a:t>
            </a:r>
            <a:r>
              <a:rPr lang="pl-PL" b="1" i="1" dirty="0" err="1">
                <a:solidFill>
                  <a:srgbClr val="FFC000"/>
                </a:solidFill>
              </a:rPr>
              <a:t>upr</a:t>
            </a:r>
            <a:r>
              <a:rPr lang="pl-PL" b="1" i="1" dirty="0">
                <a:solidFill>
                  <a:srgbClr val="FFC000"/>
                </a:solidFill>
              </a:rPr>
              <a:t>. 695/2020</a:t>
            </a:r>
          </a:p>
        </p:txBody>
      </p:sp>
    </p:spTree>
    <p:extLst>
      <p:ext uri="{BB962C8B-B14F-4D97-AF65-F5344CB8AC3E}">
        <p14:creationId xmlns:p14="http://schemas.microsoft.com/office/powerpoint/2010/main" val="23487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FEAAAC-97E4-0A1C-1DB7-1AE94FE0E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39DB25-01A5-2894-E5A1-F889716C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812" y="120513"/>
            <a:ext cx="10294373" cy="3841888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/>
              <a:t>Prawidłowe usytuowanie: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6EE1FF4-3C15-05E8-8CE4-4311DB5D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505466"/>
            <a:ext cx="11779045" cy="18492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Paragraf wyjściowy:</a:t>
            </a:r>
          </a:p>
          <a:p>
            <a:pPr marL="0" indent="0" algn="just">
              <a:buNone/>
            </a:pPr>
            <a:r>
              <a:rPr lang="pl-PL" sz="1800" dirty="0"/>
              <a:t>§ 226. 1. Strefę pożarową stanowi budynek albo jego część oddzielona od innych budynków lub innych części budynku elementami oddzielenia przeciwpożarowego, o których mowa w § 232 ust. 4, bądź też pasami wolnego terenu o szerokości nie mniejszej niż dopuszczalne odległości od innych budynków, określone w § 271 ust. 1–7. </a:t>
            </a:r>
            <a:endParaRPr lang="pl-PL" sz="1800" b="1" dirty="0">
              <a:solidFill>
                <a:srgbClr val="FFC000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00BEE20-9E7A-2C90-F218-39B71B36B655}"/>
              </a:ext>
            </a:extLst>
          </p:cNvPr>
          <p:cNvSpPr txBox="1"/>
          <p:nvPr/>
        </p:nvSpPr>
        <p:spPr>
          <a:xfrm>
            <a:off x="300564" y="2135805"/>
            <a:ext cx="115908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Wynika z tego, iż bezpieczne usytuowanie można uzyskać poprzez rozwiązania </a:t>
            </a:r>
            <a:r>
              <a:rPr lang="pl-PL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równoważne: </a:t>
            </a:r>
            <a:r>
              <a:rPr lang="pl-PL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pl-PL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pl-PL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 wolnego </a:t>
            </a:r>
            <a:r>
              <a:rPr lang="pl-PL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terenu lub oddzielenia </a:t>
            </a:r>
            <a:r>
              <a:rPr lang="pl-PL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przeciwpożarowe.</a:t>
            </a:r>
          </a:p>
          <a:p>
            <a:pPr algn="ctr"/>
            <a:endParaRPr lang="pl-PL" sz="1000" dirty="0">
              <a:solidFill>
                <a:srgbClr val="FFC000"/>
              </a:solidFill>
            </a:endParaRPr>
          </a:p>
          <a:p>
            <a:pPr algn="ctr"/>
            <a:r>
              <a:rPr lang="pl-PL" sz="1800" dirty="0" smtClean="0">
                <a:solidFill>
                  <a:srgbClr val="FFC000"/>
                </a:solidFill>
              </a:rPr>
              <a:t>Zagadnienie: czy </a:t>
            </a:r>
            <a:r>
              <a:rPr lang="pl-PL" sz="1800" dirty="0">
                <a:solidFill>
                  <a:srgbClr val="FFC000"/>
                </a:solidFill>
              </a:rPr>
              <a:t>występujące urządzenia/instalacje/miejsca parkingowe w obrębie pasa wolnego terenu są możliwe do ich pozostawienia w świetle przytoczonego wymagania?</a:t>
            </a:r>
          </a:p>
          <a:p>
            <a:pPr algn="ctr"/>
            <a:endParaRPr lang="pl-PL" sz="1800" dirty="0">
              <a:solidFill>
                <a:srgbClr val="FFC00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A91BA23-9E5F-B657-FD98-C9CD9B5B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22" y="3655168"/>
            <a:ext cx="5028514" cy="227950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94CD5EE-6FB7-18E6-D30F-20575C048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959" y="3520414"/>
            <a:ext cx="3352802" cy="254901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6743A3EF-AA17-0937-595B-97B886DFB3D8}"/>
              </a:ext>
            </a:extLst>
          </p:cNvPr>
          <p:cNvSpPr txBox="1"/>
          <p:nvPr/>
        </p:nvSpPr>
        <p:spPr>
          <a:xfrm>
            <a:off x="854722" y="6065293"/>
            <a:ext cx="9838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Każdorazowo rozstrzygane w ramach decyzji </a:t>
            </a:r>
            <a:r>
              <a:rPr lang="pl-P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projektanta w uzgodnieniu </a:t>
            </a:r>
            <a:r>
              <a:rPr lang="pl-P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z </a:t>
            </a:r>
            <a:r>
              <a:rPr lang="pl-P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rzeczoznawcą do spraw zabezpieczeń przeciwpożarowych.</a:t>
            </a:r>
            <a:endParaRPr lang="pl-PL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67F89A-15C1-0A22-1054-B470E8C37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279A56D-7030-8A5F-9212-78FB2BE1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18" y="0"/>
            <a:ext cx="9404723" cy="504016"/>
          </a:xfrm>
        </p:spPr>
        <p:txBody>
          <a:bodyPr/>
          <a:lstStyle/>
          <a:p>
            <a:pPr algn="ctr"/>
            <a:r>
              <a:rPr lang="pl-PL" sz="2800" b="1" dirty="0"/>
              <a:t>Prawidłowe usytuowanie: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A5E3ED-485F-B186-91EB-88FB8D67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8" y="504016"/>
            <a:ext cx="11870266" cy="5376332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/>
              <a:t>§ 271. 1. Odległość między zewnętrznymi ścianami budynków niebędącymi ścianami oddzielenia przeciwpożarowego, </a:t>
            </a:r>
            <a:r>
              <a:rPr lang="pl-PL" sz="1800" b="1" dirty="0">
                <a:solidFill>
                  <a:srgbClr val="FFC000"/>
                </a:solidFill>
              </a:rPr>
              <a:t>a mającymi na powierzchni większej niż 65% klasę odporności ogniowej (E)</a:t>
            </a:r>
            <a:r>
              <a:rPr lang="pl-PL" sz="1800" dirty="0"/>
              <a:t>, określoną w § 216 ust. 1 w 5 kolumnie tabeli, nie powinna, z zastrzeżeniem ust. 2 i 3, być mniejsza niż odległość w metrach określona w poniższej tabeli: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sz="1050" dirty="0"/>
          </a:p>
          <a:p>
            <a:pPr marL="0" indent="0" algn="just">
              <a:buNone/>
            </a:pPr>
            <a:r>
              <a:rPr lang="pl-PL" sz="1800" dirty="0"/>
              <a:t>§ 216. 1. Elementy budynku, odpowiednio do jego klasy odporności pożarowej, powinny spełniać, </a:t>
            </a:r>
            <a:br>
              <a:rPr lang="pl-PL" sz="1800" dirty="0"/>
            </a:br>
            <a:r>
              <a:rPr lang="pl-PL" sz="1800" dirty="0"/>
              <a:t>z zastrzeżeniem § 213 oraz § 237 ust. 9, co najmniej wymagania określone w poniższej tabeli: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E1A1E1A-4C3E-78B2-9145-CAECAEB4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28" y="1641828"/>
            <a:ext cx="5105511" cy="20314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0AD57F7-5D4D-9834-03A3-799E7D72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17" y="4393747"/>
            <a:ext cx="4931750" cy="233725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A3E2AACB-8129-993F-6BF3-33B4DD4B89A9}"/>
              </a:ext>
            </a:extLst>
          </p:cNvPr>
          <p:cNvSpPr txBox="1"/>
          <p:nvPr/>
        </p:nvSpPr>
        <p:spPr>
          <a:xfrm>
            <a:off x="5445211" y="4332527"/>
            <a:ext cx="6620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C000"/>
                </a:solidFill>
              </a:rPr>
              <a:t>Oznaczenia w tabeli: </a:t>
            </a:r>
          </a:p>
          <a:p>
            <a:r>
              <a:rPr lang="pl-PL" sz="1400" dirty="0">
                <a:solidFill>
                  <a:srgbClr val="FFC000"/>
                </a:solidFill>
              </a:rPr>
              <a:t>R – nośność ogniowa (w minutach), określona zgodnie z Polską Normą dotyczącą zasad ustalania klas odporności ogniowej elementów budynku, </a:t>
            </a:r>
          </a:p>
          <a:p>
            <a:r>
              <a:rPr lang="pl-PL" sz="1400" b="1" dirty="0">
                <a:solidFill>
                  <a:srgbClr val="FFC000"/>
                </a:solidFill>
              </a:rPr>
              <a:t>E – szczelność ogniowa (w minutach), </a:t>
            </a:r>
          </a:p>
          <a:p>
            <a:r>
              <a:rPr lang="pl-PL" sz="1400" dirty="0">
                <a:solidFill>
                  <a:srgbClr val="FFC000"/>
                </a:solidFill>
              </a:rPr>
              <a:t>I – izolacyjność ogniowa (w minutach),</a:t>
            </a:r>
          </a:p>
          <a:p>
            <a:r>
              <a:rPr lang="pl-PL" sz="1400" dirty="0">
                <a:solidFill>
                  <a:srgbClr val="FFC000"/>
                </a:solidFill>
              </a:rPr>
              <a:t>*Klasa odporności ogniowej dotyczy pasa </a:t>
            </a:r>
            <a:r>
              <a:rPr lang="pl-PL" sz="1400" dirty="0" err="1">
                <a:solidFill>
                  <a:srgbClr val="FFC000"/>
                </a:solidFill>
              </a:rPr>
              <a:t>międzykondygnacyjnego</a:t>
            </a:r>
            <a:r>
              <a:rPr lang="pl-PL" sz="1400" dirty="0">
                <a:solidFill>
                  <a:srgbClr val="FFC000"/>
                </a:solidFill>
              </a:rPr>
              <a:t> wraz </a:t>
            </a:r>
            <a:r>
              <a:rPr lang="pl-PL" sz="1400" dirty="0" smtClean="0">
                <a:solidFill>
                  <a:srgbClr val="FFC000"/>
                </a:solidFill>
              </a:rPr>
              <a:t/>
            </a:r>
            <a:br>
              <a:rPr lang="pl-PL" sz="1400" dirty="0" smtClean="0">
                <a:solidFill>
                  <a:srgbClr val="FFC000"/>
                </a:solidFill>
              </a:rPr>
            </a:br>
            <a:r>
              <a:rPr lang="pl-PL" sz="1400" dirty="0" smtClean="0">
                <a:solidFill>
                  <a:srgbClr val="FFC000"/>
                </a:solidFill>
              </a:rPr>
              <a:t>z </a:t>
            </a:r>
            <a:r>
              <a:rPr lang="pl-PL" sz="1400" dirty="0">
                <a:solidFill>
                  <a:srgbClr val="FFC000"/>
                </a:solidFill>
              </a:rPr>
              <a:t>połączeniem ze </a:t>
            </a:r>
            <a:r>
              <a:rPr lang="pl-PL" sz="1400" dirty="0" smtClean="0">
                <a:solidFill>
                  <a:srgbClr val="FFC000"/>
                </a:solidFill>
              </a:rPr>
              <a:t>stropem </a:t>
            </a:r>
            <a:r>
              <a:rPr lang="pl-PL" sz="1400" b="1" dirty="0" smtClean="0">
                <a:solidFill>
                  <a:srgbClr val="FFC000"/>
                </a:solidFill>
              </a:rPr>
              <a:t>(bardzo ważne dla budynków jednokondygnacyjnych) </a:t>
            </a:r>
            <a:endParaRPr lang="pl-PL" sz="1400" b="1" dirty="0">
              <a:solidFill>
                <a:srgbClr val="FFC000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3B47565A-1424-834F-7B4F-2BA327A4D0F6}"/>
              </a:ext>
            </a:extLst>
          </p:cNvPr>
          <p:cNvSpPr/>
          <p:nvPr/>
        </p:nvSpPr>
        <p:spPr>
          <a:xfrm>
            <a:off x="3335867" y="4639733"/>
            <a:ext cx="778933" cy="209126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3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1D4A04-DEE4-8F56-9106-DD4D11B1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18" y="0"/>
            <a:ext cx="9404723" cy="504016"/>
          </a:xfrm>
        </p:spPr>
        <p:txBody>
          <a:bodyPr/>
          <a:lstStyle/>
          <a:p>
            <a:pPr algn="ctr"/>
            <a:r>
              <a:rPr lang="pl-PL" sz="2800" b="1" dirty="0"/>
              <a:t>Prawidłowe usytuowanie: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9603803-B636-0C85-3269-E0DE2377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8" y="504016"/>
            <a:ext cx="11870266" cy="5376332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/>
              <a:t>§ 271. 2. Jeżeli jedna ze ścian zewnętrznych usytuowana od strony sąsiedniego budynku lub </a:t>
            </a:r>
            <a:r>
              <a:rPr lang="pl-PL" sz="1800" dirty="0" err="1"/>
              <a:t>przekrycie</a:t>
            </a:r>
            <a:r>
              <a:rPr lang="pl-PL" sz="1800" dirty="0"/>
              <a:t> dachu jednego z </a:t>
            </a:r>
            <a:r>
              <a:rPr lang="pl-PL" sz="1800" dirty="0" smtClean="0"/>
              <a:t>budynków </a:t>
            </a:r>
            <a:r>
              <a:rPr lang="pl-PL" sz="1800" dirty="0"/>
              <a:t>jest rozprzestrzeniające ogień, wówczas odległość określoną w ust. 1 należy zwiększyć o 50%, a jeżeli dotyczy to obu ścian zewnętrznych lub </a:t>
            </a:r>
            <a:r>
              <a:rPr lang="pl-PL" sz="1800" dirty="0" err="1"/>
              <a:t>przekrycia</a:t>
            </a:r>
            <a:r>
              <a:rPr lang="pl-PL" sz="1800" dirty="0"/>
              <a:t> dachu obu budynków </a:t>
            </a:r>
            <a:br>
              <a:rPr lang="pl-PL" sz="1800" dirty="0"/>
            </a:br>
            <a:r>
              <a:rPr lang="pl-PL" sz="1800" dirty="0"/>
              <a:t>– o 100%. </a:t>
            </a:r>
          </a:p>
          <a:p>
            <a:pPr marL="0" indent="0" algn="just">
              <a:buNone/>
            </a:pPr>
            <a:r>
              <a:rPr lang="pl-PL" sz="1800" dirty="0"/>
              <a:t>3. Jeżeli co najmniej w jednym z budynków znajduje się pomieszczenie zagrożone wybuchem, wówczas odległość między ich zewnętrznymi ścianami nie powinna być mniejsza niż 20 m. </a:t>
            </a:r>
          </a:p>
          <a:p>
            <a:pPr marL="0" indent="0" algn="just">
              <a:buNone/>
            </a:pPr>
            <a:r>
              <a:rPr lang="pl-PL" sz="1800" dirty="0"/>
              <a:t>4. Jeżeli ściana zewnętrzna budynku ma na powierzchni nie większej niż 65%, lecz nie mniejszej niż 30%, klasę odporności ogniowej (E), określoną w § 216 ust. 1 w 5 kolumnie tabeli, wówczas odległość między tą ścianą lub jej częścią a ścianą zewnętrzną drugiego budynku należy zwiększyć w stosunku do określonej w ust. 1 i 2 o 50%. </a:t>
            </a:r>
          </a:p>
          <a:p>
            <a:pPr marL="0" indent="0" algn="just">
              <a:buNone/>
            </a:pPr>
            <a:r>
              <a:rPr lang="pl-PL" sz="1800" dirty="0"/>
              <a:t>5. Jeżeli ściana zewnętrzna budynku ma na powierzchni mniejszej niż 30% klasę odporności ogniowej (E), określoną w § 216 ust. 1 w 5 kolumnie tabeli, wówczas odległość między tą ścianą lub jej częścią a ścianą zewnętrzną drugiego </a:t>
            </a:r>
            <a:r>
              <a:rPr lang="pl-PL" sz="1800" dirty="0" smtClean="0"/>
              <a:t>budynku </a:t>
            </a:r>
            <a:r>
              <a:rPr lang="pl-PL" sz="1800" dirty="0"/>
              <a:t>należy zwiększyć w stosunku do określonej w ust. 1 i 2 o 100%. 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sz="105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21F609C-C778-77CF-52EE-54FD290E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8" y="4643694"/>
            <a:ext cx="5105511" cy="20314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039" y="4539436"/>
            <a:ext cx="2020636" cy="184492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084439" y="5594556"/>
            <a:ext cx="442451" cy="272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608084" y="6411872"/>
            <a:ext cx="213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 m + 100%=16 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676" y="4643694"/>
            <a:ext cx="2943819" cy="157294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403312" y="6255796"/>
            <a:ext cx="213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 m + 50%=12 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8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8C7BA9-5E3A-1202-53C5-3FB7F987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F4D82B-6E14-14FE-78A9-78E4498A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18" y="0"/>
            <a:ext cx="9404723" cy="504016"/>
          </a:xfrm>
        </p:spPr>
        <p:txBody>
          <a:bodyPr/>
          <a:lstStyle/>
          <a:p>
            <a:pPr algn="ctr"/>
            <a:r>
              <a:rPr lang="pl-PL" sz="2800" b="1" dirty="0"/>
              <a:t>Prawidłowe usytuowanie: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A68DE03-C6E1-6E72-40A7-3E2493157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8" y="504016"/>
            <a:ext cx="11870266" cy="5376332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/>
              <a:t>§ 271. 8. Najmniejszą odległość budynków ZL, PM, IN od granicy (konturu) lasu, rozumianego jako grunt leśny (</a:t>
            </a:r>
            <a:r>
              <a:rPr lang="pl-PL" sz="1800" dirty="0" err="1"/>
              <a:t>Ls</a:t>
            </a:r>
            <a:r>
              <a:rPr lang="pl-PL" sz="1800" dirty="0"/>
              <a:t>) </a:t>
            </a:r>
            <a:r>
              <a:rPr lang="pl-PL" sz="1800" dirty="0" smtClean="0"/>
              <a:t>określony </a:t>
            </a:r>
            <a:r>
              <a:rPr lang="pl-PL" sz="1800" dirty="0"/>
              <a:t>na mapie ewidencyjnej lub teren przeznaczony w miejscowym planie zagospodarowania przestrzennego jako leśny, przyjmuje się jako odległość ścian tych budynków od ściany budynku ZL z </a:t>
            </a:r>
            <a:r>
              <a:rPr lang="pl-PL" sz="1800" dirty="0" err="1"/>
              <a:t>przekryciem</a:t>
            </a:r>
            <a:r>
              <a:rPr lang="pl-PL" sz="1800" dirty="0"/>
              <a:t> dachu rozprzestrzeniającym ogień. </a:t>
            </a:r>
          </a:p>
          <a:p>
            <a:pPr marL="0" indent="0" algn="just">
              <a:buNone/>
            </a:pPr>
            <a:r>
              <a:rPr lang="pl-PL" sz="1800" dirty="0"/>
              <a:t>9. Odległości, o których mowa w ust. 1, dla budynków wymienionych w § 213, bez pomieszczeń zagrożonych </a:t>
            </a:r>
            <a:r>
              <a:rPr lang="pl-PL" sz="1800" dirty="0" smtClean="0"/>
              <a:t>wybuchem</a:t>
            </a:r>
            <a:r>
              <a:rPr lang="pl-PL" sz="1800" dirty="0"/>
              <a:t>, można zmniejszyć o 25%, jeżeli są zwrócone do siebie ścianami i dachami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 err="1"/>
              <a:t>przekryciami</a:t>
            </a:r>
            <a:r>
              <a:rPr lang="pl-PL" sz="1800" dirty="0"/>
              <a:t> nierozprzestrzeniającymi ognia, niemającymi otworów.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sz="105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796F767-B528-4D8E-B0A6-0449CC56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142" y="2674373"/>
            <a:ext cx="6283318" cy="250011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132440" y="3864076"/>
            <a:ext cx="483470" cy="2851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4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961" y="81243"/>
            <a:ext cx="9404723" cy="633132"/>
          </a:xfrm>
        </p:spPr>
        <p:txBody>
          <a:bodyPr/>
          <a:lstStyle/>
          <a:p>
            <a:r>
              <a:rPr lang="pl-PL" sz="3200" b="1" dirty="0" smtClean="0"/>
              <a:t>Przykład szczególny: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80" y="1074562"/>
            <a:ext cx="5999390" cy="318914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7961" y="714375"/>
            <a:ext cx="11450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</a:rPr>
              <a:t>Projektując </a:t>
            </a:r>
            <a:r>
              <a:rPr lang="pl-PL" dirty="0" smtClean="0">
                <a:latin typeface="Arial" panose="020B0604020202020204" pitchFamily="34" charset="0"/>
              </a:rPr>
              <a:t>obiekt przyjęto </a:t>
            </a:r>
            <a:r>
              <a:rPr lang="pl-PL" dirty="0">
                <a:latin typeface="Arial" panose="020B0604020202020204" pitchFamily="34" charset="0"/>
              </a:rPr>
              <a:t>jako ścianę całą elewację nie zwracając uwagi na uskoki. </a:t>
            </a:r>
            <a:r>
              <a:rPr lang="pl-PL" dirty="0" smtClean="0">
                <a:latin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</a:rPr>
              <a:t>jednej strony </a:t>
            </a:r>
            <a:r>
              <a:rPr lang="pl-PL" dirty="0" smtClean="0">
                <a:latin typeface="Arial" panose="020B0604020202020204" pitchFamily="34" charset="0"/>
              </a:rPr>
              <a:t>znajduje się </a:t>
            </a:r>
            <a:r>
              <a:rPr lang="pl-PL" dirty="0">
                <a:latin typeface="Arial" panose="020B0604020202020204" pitchFamily="34" charset="0"/>
              </a:rPr>
              <a:t>dom w odległości </a:t>
            </a:r>
            <a:r>
              <a:rPr lang="pl-PL" dirty="0" smtClean="0">
                <a:latin typeface="Arial" panose="020B0604020202020204" pitchFamily="34" charset="0"/>
              </a:rPr>
              <a:t>9,2 m </a:t>
            </a:r>
            <a:r>
              <a:rPr lang="pl-PL" dirty="0">
                <a:latin typeface="Arial" panose="020B0604020202020204" pitchFamily="34" charset="0"/>
              </a:rPr>
              <a:t>z drugiej w odległości </a:t>
            </a:r>
            <a:r>
              <a:rPr lang="pl-PL" dirty="0" smtClean="0">
                <a:latin typeface="Arial" panose="020B0604020202020204" pitchFamily="34" charset="0"/>
              </a:rPr>
              <a:t>11 m</a:t>
            </a:r>
            <a:r>
              <a:rPr lang="pl-PL" dirty="0">
                <a:latin typeface="Arial" panose="020B0604020202020204" pitchFamily="34" charset="0"/>
              </a:rPr>
              <a:t>. </a:t>
            </a:r>
          </a:p>
          <a:p>
            <a:r>
              <a:rPr lang="pl-PL" dirty="0" smtClean="0">
                <a:latin typeface="Arial" panose="020B0604020202020204" pitchFamily="34" charset="0"/>
              </a:rPr>
              <a:t>Jak liczyć dla takiej elewacji stopień przeszkleń?</a:t>
            </a:r>
            <a:r>
              <a:rPr lang="pl-PL" dirty="0"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1" y="1637705"/>
            <a:ext cx="4096305" cy="355796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362361" y="4127706"/>
            <a:ext cx="442451" cy="272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067086" y="2998543"/>
            <a:ext cx="442451" cy="272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762" y="4399716"/>
            <a:ext cx="5451904" cy="230191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5249154" y="4970396"/>
            <a:ext cx="5200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Ściana 1+ocena % przeszkleń?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062721" y="5587242"/>
            <a:ext cx="6205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Ściana 2</a:t>
            </a:r>
            <a:r>
              <a:rPr lang="pl-PL" b="1" dirty="0">
                <a:solidFill>
                  <a:srgbClr val="FFC000"/>
                </a:solidFill>
              </a:rPr>
              <a:t>Ściana </a:t>
            </a:r>
            <a:r>
              <a:rPr lang="pl-PL" b="1" dirty="0" smtClean="0">
                <a:solidFill>
                  <a:srgbClr val="FFC000"/>
                </a:solidFill>
              </a:rPr>
              <a:t>1+ocena % </a:t>
            </a:r>
            <a:r>
              <a:rPr lang="pl-PL" b="1" dirty="0">
                <a:solidFill>
                  <a:srgbClr val="FFC000"/>
                </a:solidFill>
              </a:rPr>
              <a:t>przeszkleń?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</a:rPr>
              <a:t> </a:t>
            </a:r>
            <a:endParaRPr lang="pl-PL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DFFA47-2BFB-EF30-38E9-9F36645C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30" y="118421"/>
            <a:ext cx="9404723" cy="471514"/>
          </a:xfrm>
        </p:spPr>
        <p:txBody>
          <a:bodyPr/>
          <a:lstStyle/>
          <a:p>
            <a:pPr algn="ctr"/>
            <a:r>
              <a:rPr lang="pl-PL" sz="2000" b="1" dirty="0"/>
              <a:t>Odległość obiektu działki oznaczonej jako </a:t>
            </a:r>
            <a:r>
              <a:rPr lang="pl-PL" sz="2000" b="1" dirty="0" err="1" smtClean="0"/>
              <a:t>Ls</a:t>
            </a:r>
            <a:r>
              <a:rPr lang="pl-PL" sz="2000" b="1" dirty="0" smtClean="0"/>
              <a:t>:</a:t>
            </a:r>
            <a:endParaRPr lang="pl-PL" sz="2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1229F2-9C54-2BEF-75A1-53C42ECFD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6" y="589935"/>
            <a:ext cx="10963274" cy="4195481"/>
          </a:xfrm>
        </p:spPr>
        <p:txBody>
          <a:bodyPr/>
          <a:lstStyle/>
          <a:p>
            <a:pPr algn="just"/>
            <a:r>
              <a:rPr lang="pl-PL" dirty="0">
                <a:solidFill>
                  <a:srgbClr val="FFC000"/>
                </a:solidFill>
              </a:rPr>
              <a:t>jeżeli obiekt posiada ścianę </a:t>
            </a:r>
            <a:r>
              <a:rPr lang="pl-PL" dirty="0" smtClean="0">
                <a:solidFill>
                  <a:srgbClr val="FFC000"/>
                </a:solidFill>
              </a:rPr>
              <a:t>RO oraz </a:t>
            </a:r>
            <a:r>
              <a:rPr lang="pl-PL" dirty="0" err="1" smtClean="0">
                <a:solidFill>
                  <a:srgbClr val="FFC000"/>
                </a:solidFill>
              </a:rPr>
              <a:t>przekrycie</a:t>
            </a:r>
            <a:r>
              <a:rPr lang="pl-PL" dirty="0" smtClean="0">
                <a:solidFill>
                  <a:srgbClr val="FFC000"/>
                </a:solidFill>
              </a:rPr>
              <a:t> NRO, </a:t>
            </a:r>
            <a:r>
              <a:rPr lang="pl-PL" dirty="0">
                <a:solidFill>
                  <a:srgbClr val="FFC000"/>
                </a:solidFill>
              </a:rPr>
              <a:t>a las traktujemy jako obiekt </a:t>
            </a:r>
            <a:r>
              <a:rPr lang="pl-PL" dirty="0" smtClean="0">
                <a:solidFill>
                  <a:srgbClr val="FFC000"/>
                </a:solidFill>
              </a:rPr>
              <a:t/>
            </a:r>
            <a:br>
              <a:rPr lang="pl-PL" dirty="0" smtClean="0">
                <a:solidFill>
                  <a:srgbClr val="FFC000"/>
                </a:solidFill>
              </a:rPr>
            </a:br>
            <a:r>
              <a:rPr lang="pl-PL" dirty="0" smtClean="0">
                <a:solidFill>
                  <a:srgbClr val="FFC000"/>
                </a:solidFill>
              </a:rPr>
              <a:t>z </a:t>
            </a:r>
            <a:r>
              <a:rPr lang="pl-PL" dirty="0" err="1">
                <a:solidFill>
                  <a:srgbClr val="FFC000"/>
                </a:solidFill>
              </a:rPr>
              <a:t>przekryciem</a:t>
            </a:r>
            <a:r>
              <a:rPr lang="pl-PL" dirty="0">
                <a:solidFill>
                  <a:srgbClr val="FFC000"/>
                </a:solidFill>
              </a:rPr>
              <a:t> RO wówczas wymagana odległość to 12 m, </a:t>
            </a:r>
            <a:r>
              <a:rPr lang="pl-PL" dirty="0" smtClean="0">
                <a:solidFill>
                  <a:srgbClr val="FFC000"/>
                </a:solidFill>
              </a:rPr>
              <a:t>a </a:t>
            </a:r>
            <a:r>
              <a:rPr lang="pl-PL" dirty="0">
                <a:solidFill>
                  <a:srgbClr val="FFC000"/>
                </a:solidFill>
              </a:rPr>
              <a:t>nie 16 m,</a:t>
            </a:r>
          </a:p>
          <a:p>
            <a:pPr algn="just"/>
            <a:r>
              <a:rPr lang="pl-PL" dirty="0" smtClean="0">
                <a:solidFill>
                  <a:srgbClr val="FFC000"/>
                </a:solidFill>
              </a:rPr>
              <a:t>zaobserwowano przyjmowanie </a:t>
            </a:r>
            <a:r>
              <a:rPr lang="pl-PL" dirty="0">
                <a:solidFill>
                  <a:srgbClr val="FFC000"/>
                </a:solidFill>
              </a:rPr>
              <a:t>odległości od </a:t>
            </a:r>
            <a:r>
              <a:rPr lang="pl-PL" dirty="0" smtClean="0">
                <a:solidFill>
                  <a:srgbClr val="FFC000"/>
                </a:solidFill>
              </a:rPr>
              <a:t>okapu lub innych najbardziej wysuniętych części np. słupów, </a:t>
            </a:r>
            <a:r>
              <a:rPr lang="pl-PL" dirty="0">
                <a:solidFill>
                  <a:srgbClr val="FFC000"/>
                </a:solidFill>
              </a:rPr>
              <a:t>a nie ścian </a:t>
            </a:r>
            <a:r>
              <a:rPr lang="pl-PL" dirty="0" smtClean="0">
                <a:solidFill>
                  <a:srgbClr val="FFC000"/>
                </a:solidFill>
              </a:rPr>
              <a:t>zewnętrznych.</a:t>
            </a:r>
            <a:endParaRPr lang="pl-PL" dirty="0">
              <a:solidFill>
                <a:srgbClr val="FFC000"/>
              </a:solidFill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CFFBD0D-9E0D-1AA4-09E8-AC2C2FC00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29" y="2024366"/>
            <a:ext cx="4513621" cy="4666051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>
            <a:off x="4611227" y="4471117"/>
            <a:ext cx="3104023" cy="19342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3573002" y="2813767"/>
            <a:ext cx="1272048" cy="5633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281152" y="3328117"/>
            <a:ext cx="1272048" cy="5633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3573002" y="4989320"/>
            <a:ext cx="4142248" cy="39906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8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81A066-8F66-0A27-78AD-1A4E70C5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8826"/>
            <a:ext cx="11142766" cy="1784422"/>
          </a:xfrm>
        </p:spPr>
        <p:txBody>
          <a:bodyPr/>
          <a:lstStyle/>
          <a:p>
            <a:pPr algn="ctr"/>
            <a:r>
              <a:rPr lang="pl-PL" sz="2800" b="1" dirty="0"/>
              <a:t>Pas wolnego terenu </a:t>
            </a:r>
            <a:br>
              <a:rPr lang="pl-PL" sz="2800" b="1" dirty="0"/>
            </a:br>
            <a:r>
              <a:rPr lang="pl-PL" sz="2800" b="1" dirty="0" smtClean="0"/>
              <a:t>lub 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element oddzielenia przeciwpożarowego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2F2ACE-5C80-DF21-9EBB-E067EC4B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3" y="1563330"/>
            <a:ext cx="11680722" cy="4291780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10. W pasie terenu o szerokości określonej w ust. 1–7, otaczającym ściany zewnętrzne budynku, niebędące ścianami oddzielenia przeciwpożarowego, ściany zewnętrzne innego budynku powinny spełniać wymagania określone w § 232 ust. 4 i 5 dla ścian oddzielenia przeciwpożarowego obu budynków. </a:t>
            </a:r>
          </a:p>
          <a:p>
            <a:pPr marL="0" indent="0" algn="just">
              <a:buNone/>
            </a:pPr>
            <a:r>
              <a:rPr lang="pl-PL" dirty="0"/>
              <a:t>11. Wymaganie, o którym mowa w ust. 10, dotyczy pasa terenu o szerokości zmniejszonej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50% w odniesieniu do tych ścian zewnętrznych obu budynków, które tworzą między sobą kąt 60° lub większy, lecz mniejszy niż 120°. </a:t>
            </a:r>
          </a:p>
          <a:p>
            <a:pPr marL="0" indent="0" algn="just">
              <a:buNone/>
            </a:pPr>
            <a:r>
              <a:rPr lang="pl-PL" dirty="0"/>
              <a:t>12. Wymaganie, o którym mowa w ust. 10, nie dotyczy budynków, które: </a:t>
            </a:r>
          </a:p>
          <a:p>
            <a:pPr marL="457200" indent="-457200" algn="just">
              <a:buAutoNum type="arabicParenR"/>
            </a:pPr>
            <a:r>
              <a:rPr lang="pl-PL" dirty="0"/>
              <a:t>są oddzielone od siebie ścianą oddzielenia przeciwpożarowego, spełniającą dla obu budynków wymagania określone w § 232 ust. 4 i 5, z zastrzeżeniem § 218, lub </a:t>
            </a:r>
          </a:p>
          <a:p>
            <a:pPr marL="457200" indent="-457200" algn="just">
              <a:buAutoNum type="arabicParenR"/>
            </a:pPr>
            <a:r>
              <a:rPr lang="pl-PL" dirty="0"/>
              <a:t>mają ściany zewnętrzne tworzące między sobą kąt nie mniejszy niż 120°. </a:t>
            </a:r>
          </a:p>
        </p:txBody>
      </p:sp>
    </p:spTree>
    <p:extLst>
      <p:ext uri="{BB962C8B-B14F-4D97-AF65-F5344CB8AC3E}">
        <p14:creationId xmlns:p14="http://schemas.microsoft.com/office/powerpoint/2010/main" val="32765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81A066-8F66-0A27-78AD-1A4E70C5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8826"/>
            <a:ext cx="11142766" cy="1784422"/>
          </a:xfrm>
        </p:spPr>
        <p:txBody>
          <a:bodyPr/>
          <a:lstStyle/>
          <a:p>
            <a:pPr algn="ctr"/>
            <a:r>
              <a:rPr lang="pl-PL" sz="2800" b="1" dirty="0"/>
              <a:t>Pas wolnego terenu </a:t>
            </a:r>
            <a:br>
              <a:rPr lang="pl-PL" sz="2800" b="1" dirty="0"/>
            </a:br>
            <a:r>
              <a:rPr lang="pl-PL" sz="2800" b="1" dirty="0" smtClean="0"/>
              <a:t>lub 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element oddzielenia przeciwpożarowego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2F2ACE-5C80-DF21-9EBB-E067EC4B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619250"/>
            <a:ext cx="10839450" cy="3569110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10. W pasie terenu o szerokości określonej w ust. 1–7, otaczającym ściany zewnętrzne budynku, niebędące ścianami oddzielenia przeciwpożarowego, ściany zewnętrzne innego budynku powinny spełniać wymagania określone w § 232 ust. 4 i 5 dla ścian oddzielenia przeciwpożarowego obu budynków.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5" y="3048000"/>
            <a:ext cx="5261744" cy="27815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694" y="3048000"/>
            <a:ext cx="5994218" cy="215758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797167" y="3403672"/>
            <a:ext cx="5618997" cy="4825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0630779" y="3338075"/>
            <a:ext cx="28474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szeroko praktykowane 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</a:rPr>
              <a:t>„zakończenia ścian </a:t>
            </a:r>
            <a:r>
              <a:rPr lang="pl-PL" b="1" dirty="0" err="1" smtClean="0">
                <a:solidFill>
                  <a:srgbClr val="FFC000"/>
                </a:solidFill>
              </a:rPr>
              <a:t>oddzieleń</a:t>
            </a:r>
            <a:r>
              <a:rPr lang="pl-PL" b="1" dirty="0" smtClean="0">
                <a:solidFill>
                  <a:srgbClr val="FFC000"/>
                </a:solidFill>
              </a:rPr>
              <a:t> </a:t>
            </a:r>
            <a:r>
              <a:rPr lang="pl-PL" b="1" dirty="0" err="1" smtClean="0">
                <a:solidFill>
                  <a:srgbClr val="FFC000"/>
                </a:solidFill>
              </a:rPr>
              <a:t>przeciwpozarowych</a:t>
            </a:r>
            <a:r>
              <a:rPr lang="pl-PL" b="1" dirty="0" smtClean="0">
                <a:solidFill>
                  <a:srgbClr val="FFC000"/>
                </a:solidFill>
              </a:rPr>
              <a:t>”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408929" y="5288617"/>
            <a:ext cx="6436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solidFill>
                  <a:srgbClr val="FFC000"/>
                </a:solidFill>
              </a:rPr>
              <a:t>Stosowaną praktyką przez organy architektury jest wymóg aby ściana oddzielenia przeciwpożarowego wyznaczona w ramach pasa wolnego terenu zaczynała się i kończyła </a:t>
            </a:r>
            <a:br>
              <a:rPr lang="pl-PL" sz="1600" dirty="0" smtClean="0">
                <a:solidFill>
                  <a:srgbClr val="FFC000"/>
                </a:solidFill>
              </a:rPr>
            </a:br>
            <a:r>
              <a:rPr lang="pl-PL" sz="1600" dirty="0" smtClean="0">
                <a:solidFill>
                  <a:srgbClr val="FFC000"/>
                </a:solidFill>
              </a:rPr>
              <a:t>„wysunięciem 0,3 m REI” lub pasem niepalnym EI 60 2 m</a:t>
            </a:r>
            <a:endParaRPr lang="pl-PL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90550" y="1071267"/>
            <a:ext cx="10477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11. Wymaganie, o którym mowa w ust. 10, dotyczy pasa terenu o szerokości zmniejszonej </a:t>
            </a:r>
            <a:br>
              <a:rPr lang="pl-PL" dirty="0"/>
            </a:br>
            <a:r>
              <a:rPr lang="pl-PL" dirty="0"/>
              <a:t>o 50% w odniesieniu do tych ścian zewnętrznych obu budynków, które tworzą między sobą kąt 60° lub większy, lecz mniejszy niż 120°. </a:t>
            </a:r>
          </a:p>
          <a:p>
            <a:pPr algn="just"/>
            <a:r>
              <a:rPr lang="pl-PL" dirty="0"/>
              <a:t>12. Wymaganie, o którym mowa w ust. 10, nie dotyczy budynków, które: </a:t>
            </a:r>
          </a:p>
          <a:p>
            <a:pPr marL="457200" indent="-457200" algn="just">
              <a:buAutoNum type="arabicParenR"/>
            </a:pPr>
            <a:r>
              <a:rPr lang="pl-PL" dirty="0"/>
              <a:t>są oddzielone od siebie ścianą oddzielenia przeciwpożarowego, spełniającą dla obu budynków wymagania określone w § 232 ust. 4 i 5, z zastrzeżeniem § 218, lub </a:t>
            </a:r>
          </a:p>
          <a:p>
            <a:pPr marL="457200" indent="-457200" algn="just">
              <a:buAutoNum type="arabicParenR"/>
            </a:pPr>
            <a:r>
              <a:rPr lang="pl-PL" dirty="0"/>
              <a:t>mają ściany zewnętrzne tworzące między sobą kąt nie mniejszy niż 120°.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600325" y="1479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/>
              <a:t>Pas wolnego terenu </a:t>
            </a:r>
            <a:br>
              <a:rPr lang="pl-PL" b="1" dirty="0"/>
            </a:br>
            <a:r>
              <a:rPr lang="pl-PL" b="1" dirty="0"/>
              <a:t>lub </a:t>
            </a:r>
            <a:br>
              <a:rPr lang="pl-PL" b="1" dirty="0"/>
            </a:br>
            <a:r>
              <a:rPr lang="pl-PL" b="1" dirty="0"/>
              <a:t>element oddzielenia przeciwpożarowego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78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BEF675-841E-E52D-D430-55439390A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6B4BC8-0446-6778-CEF9-B1246373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8826"/>
            <a:ext cx="11142766" cy="1784422"/>
          </a:xfrm>
        </p:spPr>
        <p:txBody>
          <a:bodyPr/>
          <a:lstStyle/>
          <a:p>
            <a:pPr algn="ctr"/>
            <a:r>
              <a:rPr lang="pl-PL" sz="2800" b="1" dirty="0"/>
              <a:t>Pas wolnego terenu </a:t>
            </a:r>
            <a:br>
              <a:rPr lang="pl-PL" sz="2800" b="1" dirty="0"/>
            </a:br>
            <a:r>
              <a:rPr lang="pl-PL" sz="2800" b="1" dirty="0" smtClean="0"/>
              <a:t>lub 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element oddzielenia przeciwpożarowego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2BD3D6A-64D2-70BB-A60C-11318476A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25" y="1489813"/>
            <a:ext cx="9167737" cy="50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3FC405-7737-47EA-8E32-78ADA22C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1" y="0"/>
            <a:ext cx="9404723" cy="741082"/>
          </a:xfrm>
        </p:spPr>
        <p:txBody>
          <a:bodyPr/>
          <a:lstStyle/>
          <a:p>
            <a:pPr algn="ctr"/>
            <a:r>
              <a:rPr lang="pl-PL" sz="4000" b="1" u="sng" dirty="0">
                <a:solidFill>
                  <a:schemeClr val="tx1">
                    <a:lumMod val="95000"/>
                  </a:schemeClr>
                </a:solidFill>
              </a:rPr>
              <a:t>Podstawy prawne: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1A17FA0-D0AA-4A98-BE02-5A319AD00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2" y="741082"/>
            <a:ext cx="11163300" cy="5054599"/>
          </a:xfrm>
        </p:spPr>
        <p:txBody>
          <a:bodyPr>
            <a:normAutofit fontScale="25000" lnSpcReduction="20000"/>
          </a:bodyPr>
          <a:lstStyle/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pl-PL" sz="7200" b="1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Ustawa z dnia 07 lipca 1994 r. Prawo budowlane (Dz. U. z 2025 r., </a:t>
            </a:r>
            <a:br>
              <a:rPr lang="pl-PL" sz="7200" b="1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pl-PL" sz="7200" b="1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poz. 418 ze zmianami).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pl-PL" sz="7200" b="1" i="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Rozporządzenie Ministra Spraw Wewnętrznych i Administracji z dnia </a:t>
            </a:r>
            <a:br>
              <a:rPr lang="pl-PL" sz="7200" b="1" i="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</a:br>
            <a:r>
              <a:rPr lang="pl-PL" sz="7200" b="1" i="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5 sierpnia 2023 r. w sprawie uzgadniania projektu zagospodarowania działki lub terenu, projektu architektoniczno-budowlanego, projektu technicznego oraz projektu urządzenia przeciwpożarowego pod względem zgodności z wymaganiami ochrony przeciwpożarowej (Dz.U. 2023 poz. 1563).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pl-PL" sz="7200" b="1" i="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Rozporządzenie Ministra Rozwoju z dnia 11 września 2020 r. w sprawie szczegółowego zakresu i formy projektu budowlanego (Dz. U. z 2022 r. poz. 1679).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pl-PL" sz="7200" b="1" dirty="0">
                <a:latin typeface="+mn-lt"/>
              </a:rPr>
              <a:t>Rozporządzenie Ministra Infrastruktury z dnia 12 kwietnia 2002 roku w sprawie warunków technicznych, jakim powinny odpowiadać budynki i ich usytuowanie /Dz. U. 2022 poz. 1225 ze zmianami/</a:t>
            </a:r>
            <a:endParaRPr lang="pl-PL" sz="7200" b="1" i="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endParaRPr lang="pl-PL" sz="4200" b="1" i="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endParaRPr lang="pl-PL" sz="4000" i="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endParaRPr lang="pl-PL" sz="4000" b="1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endParaRPr lang="pl-PL" sz="4000" dirty="0">
              <a:solidFill>
                <a:schemeClr val="tx1">
                  <a:lumMod val="9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endParaRPr lang="pl-PL" sz="2500" dirty="0">
              <a:solidFill>
                <a:schemeClr val="tx1">
                  <a:lumMod val="9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rabicPeriod"/>
            </a:pPr>
            <a:endParaRPr lang="pl-PL" sz="25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09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C5A1D3-5E1A-33CE-B360-1A3C228A0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7D9117-AFBD-875E-71B2-4CC1CC45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8826"/>
            <a:ext cx="11142766" cy="1784422"/>
          </a:xfrm>
        </p:spPr>
        <p:txBody>
          <a:bodyPr/>
          <a:lstStyle/>
          <a:p>
            <a:pPr algn="ctr"/>
            <a:r>
              <a:rPr lang="pl-PL" sz="2800" dirty="0"/>
              <a:t>Pas wolnego terenu </a:t>
            </a:r>
            <a:br>
              <a:rPr lang="pl-PL" sz="2800" dirty="0"/>
            </a:br>
            <a:r>
              <a:rPr lang="pl-PL" sz="2800" dirty="0"/>
              <a:t>v </a:t>
            </a:r>
            <a:br>
              <a:rPr lang="pl-PL" sz="2800" dirty="0"/>
            </a:br>
            <a:r>
              <a:rPr lang="pl-PL" sz="2800" dirty="0"/>
              <a:t>element oddzielenia przeciwpożarowego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DA9AD3C-EAED-6C41-97FC-09FC1F66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0" y="1569764"/>
            <a:ext cx="8209353" cy="480628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C58CCC0-B883-E684-F611-76DF9A404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282" y="1853248"/>
            <a:ext cx="2697480" cy="402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5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7ABF55B-8B7B-CC58-F842-2997BBFFA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692" y="1669936"/>
            <a:ext cx="6605782" cy="4730591"/>
          </a:xfrm>
          <a:prstGeom prst="rect">
            <a:avLst/>
          </a:prstGeom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C8FAA9E9-C60F-FC37-70FE-68B71F87B488}"/>
              </a:ext>
            </a:extLst>
          </p:cNvPr>
          <p:cNvCxnSpPr/>
          <p:nvPr/>
        </p:nvCxnSpPr>
        <p:spPr>
          <a:xfrm>
            <a:off x="4920097" y="3429000"/>
            <a:ext cx="0" cy="9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xmlns="" id="{058C8E05-79B5-A43E-81D3-EBB717C1150B}"/>
              </a:ext>
            </a:extLst>
          </p:cNvPr>
          <p:cNvCxnSpPr/>
          <p:nvPr/>
        </p:nvCxnSpPr>
        <p:spPr>
          <a:xfrm>
            <a:off x="5215109" y="3429000"/>
            <a:ext cx="0" cy="9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xmlns="" id="{4ACD0F37-4EFA-21F5-9476-9C9A71E14EA2}"/>
              </a:ext>
            </a:extLst>
          </p:cNvPr>
          <p:cNvCxnSpPr/>
          <p:nvPr/>
        </p:nvCxnSpPr>
        <p:spPr>
          <a:xfrm>
            <a:off x="5491946" y="3429000"/>
            <a:ext cx="0" cy="9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C1D66DF3-BBB7-69D0-5E28-7B431391EF96}"/>
              </a:ext>
            </a:extLst>
          </p:cNvPr>
          <p:cNvCxnSpPr/>
          <p:nvPr/>
        </p:nvCxnSpPr>
        <p:spPr>
          <a:xfrm>
            <a:off x="5743616" y="3429000"/>
            <a:ext cx="0" cy="922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6AA90F7D-0E1A-8375-190F-3E596A888169}"/>
              </a:ext>
            </a:extLst>
          </p:cNvPr>
          <p:cNvSpPr txBox="1"/>
          <p:nvPr/>
        </p:nvSpPr>
        <p:spPr>
          <a:xfrm>
            <a:off x="7255503" y="1749722"/>
            <a:ext cx="228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Podejście indywidualne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A4C6813A-5CD1-5269-9F75-D56DE1F3FC39}"/>
              </a:ext>
            </a:extLst>
          </p:cNvPr>
          <p:cNvCxnSpPr/>
          <p:nvPr/>
        </p:nvCxnSpPr>
        <p:spPr>
          <a:xfrm>
            <a:off x="6095999" y="1934959"/>
            <a:ext cx="1375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xmlns="" id="{C12F0340-F526-44E0-4A47-9F7E95941470}"/>
              </a:ext>
            </a:extLst>
          </p:cNvPr>
          <p:cNvCxnSpPr/>
          <p:nvPr/>
        </p:nvCxnSpPr>
        <p:spPr>
          <a:xfrm>
            <a:off x="6095999" y="2146082"/>
            <a:ext cx="1375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xmlns="" id="{648ED766-B6E9-8B91-424C-7EB514D06BFA}"/>
              </a:ext>
            </a:extLst>
          </p:cNvPr>
          <p:cNvCxnSpPr/>
          <p:nvPr/>
        </p:nvCxnSpPr>
        <p:spPr>
          <a:xfrm>
            <a:off x="6095999" y="2380974"/>
            <a:ext cx="1375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xmlns="" id="{5128F5B8-579A-1B57-ACE2-2CA0D6C26E66}"/>
              </a:ext>
            </a:extLst>
          </p:cNvPr>
          <p:cNvCxnSpPr/>
          <p:nvPr/>
        </p:nvCxnSpPr>
        <p:spPr>
          <a:xfrm>
            <a:off x="6105786" y="2649421"/>
            <a:ext cx="1375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wal 18">
            <a:extLst>
              <a:ext uri="{FF2B5EF4-FFF2-40B4-BE49-F238E27FC236}">
                <a16:creationId xmlns:a16="http://schemas.microsoft.com/office/drawing/2014/main" xmlns="" id="{1126EE3D-EABB-8A21-CDD9-F8BA8EAB7EB1}"/>
              </a:ext>
            </a:extLst>
          </p:cNvPr>
          <p:cNvSpPr/>
          <p:nvPr/>
        </p:nvSpPr>
        <p:spPr>
          <a:xfrm>
            <a:off x="3534758" y="3260986"/>
            <a:ext cx="169178" cy="1680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C935DA3B-5037-3547-D6A1-F40E9DCB393B}"/>
              </a:ext>
            </a:extLst>
          </p:cNvPr>
          <p:cNvSpPr/>
          <p:nvPr/>
        </p:nvSpPr>
        <p:spPr>
          <a:xfrm>
            <a:off x="2729847" y="3337428"/>
            <a:ext cx="835672" cy="8556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F1EE22D-CB11-8922-380B-25CFA9EEC17E}"/>
              </a:ext>
            </a:extLst>
          </p:cNvPr>
          <p:cNvSpPr txBox="1"/>
          <p:nvPr/>
        </p:nvSpPr>
        <p:spPr>
          <a:xfrm>
            <a:off x="3482508" y="3355655"/>
            <a:ext cx="11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4 m REI 60/120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342FF900-FCC5-F1AA-310A-9AC15751AD07}"/>
              </a:ext>
            </a:extLst>
          </p:cNvPr>
          <p:cNvSpPr txBox="1"/>
          <p:nvPr/>
        </p:nvSpPr>
        <p:spPr>
          <a:xfrm>
            <a:off x="2541480" y="2666029"/>
            <a:ext cx="11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4 m REI 60/120</a:t>
            </a:r>
          </a:p>
        </p:txBody>
      </p:sp>
      <p:sp>
        <p:nvSpPr>
          <p:cNvPr id="20" name="Tytuł 19">
            <a:extLst>
              <a:ext uri="{FF2B5EF4-FFF2-40B4-BE49-F238E27FC236}">
                <a16:creationId xmlns:a16="http://schemas.microsoft.com/office/drawing/2014/main" xmlns="" id="{551C41EF-FFB5-7FB5-AE5F-07B94C5C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2" name="Symbol zastępczy zawartości 21">
            <a:extLst>
              <a:ext uri="{FF2B5EF4-FFF2-40B4-BE49-F238E27FC236}">
                <a16:creationId xmlns:a16="http://schemas.microsoft.com/office/drawing/2014/main" xmlns="" id="{DCAC0E2E-C955-53BE-A684-94FA0AA8D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xmlns="" id="{6FC60347-0C88-63BC-C2A1-DB39E54B79B1}"/>
              </a:ext>
            </a:extLst>
          </p:cNvPr>
          <p:cNvSpPr txBox="1">
            <a:spLocks/>
          </p:cNvSpPr>
          <p:nvPr/>
        </p:nvSpPr>
        <p:spPr>
          <a:xfrm>
            <a:off x="646111" y="68826"/>
            <a:ext cx="11142766" cy="1784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800"/>
              <a:t>Pas wolnego terenu </a:t>
            </a:r>
            <a:br>
              <a:rPr lang="pl-PL" sz="2800"/>
            </a:br>
            <a:r>
              <a:rPr lang="pl-PL" sz="2800"/>
              <a:t>v </a:t>
            </a:r>
            <a:br>
              <a:rPr lang="pl-PL" sz="2800"/>
            </a:br>
            <a:r>
              <a:rPr lang="pl-PL" sz="2800"/>
              <a:t>element oddzielenia przeciwpożarowego</a:t>
            </a:r>
            <a:endParaRPr lang="pl-PL" sz="2800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5969341" y="3429000"/>
            <a:ext cx="28219" cy="1048518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4" grpId="0" animBg="1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00C213-20CE-097D-C614-F5FF5C2F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46129BA-601A-17B0-DC44-7BFD3FCC3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Obraz 6" descr="Obraz zawierający diagram, tekst, linia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xmlns="" id="{0FF3D0C1-FA68-DB5A-5BED-C6114B6C9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185" y="58682"/>
            <a:ext cx="8987071" cy="4574929"/>
          </a:xfrm>
          <a:prstGeom prst="rect">
            <a:avLst/>
          </a:prstGeom>
        </p:spPr>
      </p:pic>
      <p:pic>
        <p:nvPicPr>
          <p:cNvPr id="8" name="Obraz 7" descr="Obraz zawierający tekst, zrzut ekranu, Czcionka, numer&#10;&#10;Zawartość wygenerowana przez sztuczną inteligencję może być niepoprawna.">
            <a:extLst>
              <a:ext uri="{FF2B5EF4-FFF2-40B4-BE49-F238E27FC236}">
                <a16:creationId xmlns:a16="http://schemas.microsoft.com/office/drawing/2014/main" xmlns="" id="{90331354-769C-8BB3-6C54-2BA9949A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668" y="4471438"/>
            <a:ext cx="4064104" cy="23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0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0779B8-0265-459E-268F-29142793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B3EDF08-4C78-DF42-D0F4-E9C863DD3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Obraz 7" descr="Obraz zawierający tekst, zrzut ekranu, Czcionka, numer&#10;&#10;Zawartość wygenerowana przez sztuczną inteligencję może być niepoprawna.">
            <a:extLst>
              <a:ext uri="{FF2B5EF4-FFF2-40B4-BE49-F238E27FC236}">
                <a16:creationId xmlns:a16="http://schemas.microsoft.com/office/drawing/2014/main" xmlns="" id="{F1BBB11F-E347-00E7-787E-5062FAF7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668" y="4471438"/>
            <a:ext cx="4064104" cy="2306314"/>
          </a:xfrm>
          <a:prstGeom prst="rect">
            <a:avLst/>
          </a:prstGeom>
        </p:spPr>
      </p:pic>
      <p:pic>
        <p:nvPicPr>
          <p:cNvPr id="2" name="Obraz 1" descr="Obraz zawierający diagram, tekst, linia, Pla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xmlns="" id="{45CA9081-05D5-CCA6-A457-A1B96EEC3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929" y="80248"/>
            <a:ext cx="8143335" cy="43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0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8AB13A-596F-7011-96C3-CB6EDB21D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291E6F6-7A36-8D08-1594-800904A6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Obraz 7" descr="Obraz zawierający tekst, zrzut ekranu, Czcionka, numer&#10;&#10;Zawartość wygenerowana przez sztuczną inteligencję może być niepoprawna.">
            <a:extLst>
              <a:ext uri="{FF2B5EF4-FFF2-40B4-BE49-F238E27FC236}">
                <a16:creationId xmlns:a16="http://schemas.microsoft.com/office/drawing/2014/main" xmlns="" id="{FF8DE083-F7C7-CBEA-D7B5-C3000C97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440" y="4471438"/>
            <a:ext cx="4064104" cy="2306314"/>
          </a:xfrm>
          <a:prstGeom prst="rect">
            <a:avLst/>
          </a:prstGeom>
        </p:spPr>
      </p:pic>
      <p:pic>
        <p:nvPicPr>
          <p:cNvPr id="2" name="Obraz 1" descr="Obraz zawierający diagram, tekst, linia, Pla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xmlns="" id="{DFB5836C-820E-E2C7-43E2-8578DA789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24" y="36438"/>
            <a:ext cx="8332536" cy="4435000"/>
          </a:xfrm>
          <a:prstGeom prst="rect">
            <a:avLst/>
          </a:prstGeom>
        </p:spPr>
      </p:pic>
      <p:cxnSp>
        <p:nvCxnSpPr>
          <p:cNvPr id="4" name="Łącznik prosty 3"/>
          <p:cNvCxnSpPr/>
          <p:nvPr/>
        </p:nvCxnSpPr>
        <p:spPr>
          <a:xfrm>
            <a:off x="4955381" y="1828800"/>
            <a:ext cx="9525" cy="631031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zakrzywiony 10"/>
          <p:cNvCxnSpPr/>
          <p:nvPr/>
        </p:nvCxnSpPr>
        <p:spPr>
          <a:xfrm>
            <a:off x="4610100" y="1600200"/>
            <a:ext cx="257175" cy="228600"/>
          </a:xfrm>
          <a:prstGeom prst="curvedConnector3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4610100" y="1484751"/>
            <a:ext cx="9525" cy="1319128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02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925583"/>
            <a:ext cx="11106150" cy="210803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101468" y="2459563"/>
            <a:ext cx="2470532" cy="15740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892793" y="2378515"/>
            <a:ext cx="2089532" cy="15362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840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6C2D26-5733-4CDA-B9A4-5F2D1DE69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">
            <a:extLst>
              <a:ext uri="{FF2B5EF4-FFF2-40B4-BE49-F238E27FC236}">
                <a16:creationId xmlns:a16="http://schemas.microsoft.com/office/drawing/2014/main" xmlns="" id="{8E1BDB0C-3883-355F-A187-2DE56938FDAF}"/>
              </a:ext>
            </a:extLst>
          </p:cNvPr>
          <p:cNvSpPr txBox="1">
            <a:spLocks/>
          </p:cNvSpPr>
          <p:nvPr/>
        </p:nvSpPr>
        <p:spPr>
          <a:xfrm>
            <a:off x="646111" y="68825"/>
            <a:ext cx="11142766" cy="3185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28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715F3F6A-9134-0DEF-7C1D-AF3A7612F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439" y="2677312"/>
            <a:ext cx="5921344" cy="4169482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44B19693-82DF-35B2-19BA-BA88C9A71F94}"/>
              </a:ext>
            </a:extLst>
          </p:cNvPr>
          <p:cNvSpPr txBox="1"/>
          <p:nvPr/>
        </p:nvSpPr>
        <p:spPr>
          <a:xfrm>
            <a:off x="285136" y="91989"/>
            <a:ext cx="113857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§ 218. 1. </a:t>
            </a:r>
            <a:r>
              <a:rPr lang="pl-PL" dirty="0" err="1"/>
              <a:t>Przekrycie</a:t>
            </a:r>
            <a:r>
              <a:rPr lang="pl-PL" dirty="0"/>
              <a:t> dachu budynku niższego, usytuowanego bliżej niż 8 m lub przyległego do ściany z otworami budynku wyższego, z wyjątkiem przypadków wymienionych w § 273 ust. 1, w pasie o szerokości 8 m od tej ściany powinno być nierozprzestrzeniające ognia oraz w pasie tym: </a:t>
            </a:r>
            <a:endParaRPr lang="pl-PL" dirty="0" smtClean="0"/>
          </a:p>
          <a:p>
            <a:pPr marL="342900" indent="-342900">
              <a:buAutoNum type="arabicParenR"/>
            </a:pPr>
            <a:r>
              <a:rPr lang="pl-PL" dirty="0" smtClean="0"/>
              <a:t>konstrukcja </a:t>
            </a:r>
            <a:r>
              <a:rPr lang="pl-PL" dirty="0"/>
              <a:t>dachu powinna mieć klasę odporności ogniowej co najmniej R 30; </a:t>
            </a:r>
            <a:endParaRPr lang="pl-PL" dirty="0" smtClean="0"/>
          </a:p>
          <a:p>
            <a:pPr marL="342900" indent="-342900">
              <a:buAutoNum type="arabicParenR"/>
            </a:pPr>
            <a:r>
              <a:rPr lang="pl-PL" dirty="0" err="1" smtClean="0"/>
              <a:t>przekrycie</a:t>
            </a:r>
            <a:r>
              <a:rPr lang="pl-PL" dirty="0" smtClean="0"/>
              <a:t> </a:t>
            </a:r>
            <a:r>
              <a:rPr lang="pl-PL" dirty="0"/>
              <a:t>dachu powinno mieć klasę odporności ogniowej co najmniej R E 30. </a:t>
            </a:r>
            <a:endParaRPr lang="pl-PL" dirty="0" smtClean="0"/>
          </a:p>
          <a:p>
            <a:r>
              <a:rPr lang="pl-PL" dirty="0" smtClean="0"/>
              <a:t>2</a:t>
            </a:r>
            <a:r>
              <a:rPr lang="pl-PL" dirty="0"/>
              <a:t>. Warunki określone w ust. 1 nie mają zastosowania, jeżeli najbliżej położony otwór w ścianie budynku wyższego znajduje się w odległości nie mniejszej niż 10 m od dachu budynku niższego, a gęstość obciążenia ogniowego w budynku niższym nie przekracza 2000 MJ/m2. </a:t>
            </a:r>
            <a:endParaRPr lang="pl-PL" dirty="0" smtClean="0"/>
          </a:p>
          <a:p>
            <a:r>
              <a:rPr lang="pl-PL" dirty="0" smtClean="0"/>
              <a:t>3</a:t>
            </a:r>
            <a:r>
              <a:rPr lang="pl-PL" dirty="0"/>
              <a:t>. Postanowienia ust. 1 i 2 odnoszą się również do części niższej budynku, jeżeli część ta stanowi odrębną strefę </a:t>
            </a:r>
            <a:r>
              <a:rPr lang="pl-PL" dirty="0" smtClean="0"/>
              <a:t>pożarową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86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25" y="117457"/>
            <a:ext cx="11601449" cy="663593"/>
          </a:xfrm>
        </p:spPr>
        <p:txBody>
          <a:bodyPr/>
          <a:lstStyle/>
          <a:p>
            <a:pPr algn="ctr"/>
            <a:r>
              <a:rPr lang="pl-PL" sz="3200" b="1" dirty="0" smtClean="0"/>
              <a:t>Przykład usytuowania, możliwe elementy do wystąpienia:</a:t>
            </a:r>
            <a:endParaRPr lang="pl-PL" sz="32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275" y="1150382"/>
            <a:ext cx="7439025" cy="506889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625775" y="391192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ZL III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05225" y="266700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PM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26103" y="1646479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działka drogowa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16303" y="5723179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działka </a:t>
            </a:r>
            <a:r>
              <a:rPr lang="pl-PL" dirty="0" err="1" smtClean="0">
                <a:solidFill>
                  <a:schemeClr val="bg1"/>
                </a:solidFill>
              </a:rPr>
              <a:t>niezabudowa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617098" y="4950083"/>
            <a:ext cx="231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Ściany zewnętrzne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powyżej 65 % 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03428" y="3392156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Ściana zewnętrzna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Poniżej 65 % 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200275" y="3657051"/>
            <a:ext cx="4310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Uwaga:</a:t>
            </a:r>
          </a:p>
          <a:p>
            <a:r>
              <a:rPr lang="pl-PL" sz="1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-wymagana klasa dachu PM RE 30 w pasie 8 m</a:t>
            </a:r>
          </a:p>
          <a:p>
            <a:r>
              <a:rPr lang="pl-PL" sz="1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- </a:t>
            </a:r>
            <a:r>
              <a:rPr lang="pl-PL" sz="140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odległosć</a:t>
            </a:r>
            <a:r>
              <a:rPr lang="pl-PL" sz="1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12 m między obiektami</a:t>
            </a:r>
          </a:p>
          <a:p>
            <a:r>
              <a:rPr lang="pl-PL" sz="1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- sama ściana oddzielenia REI 120 nie wystarczy</a:t>
            </a:r>
            <a:endParaRPr lang="pl-PL" sz="14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Wybuch  2 11"/>
          <p:cNvSpPr/>
          <p:nvPr/>
        </p:nvSpPr>
        <p:spPr>
          <a:xfrm>
            <a:off x="4466748" y="2084101"/>
            <a:ext cx="1764247" cy="2080781"/>
          </a:xfrm>
          <a:prstGeom prst="irregularSeal2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5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1"/>
      <p:bldP spid="9" grpId="0"/>
      <p:bldP spid="10" grpId="1"/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25DEF6-6255-D071-DF31-41DA7DD9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69" y="101736"/>
            <a:ext cx="9837474" cy="476922"/>
          </a:xfrm>
        </p:spPr>
        <p:txBody>
          <a:bodyPr/>
          <a:lstStyle/>
          <a:p>
            <a:pPr algn="ctr"/>
            <a:r>
              <a:rPr lang="pl-PL" sz="2400" b="1" dirty="0" smtClean="0"/>
              <a:t>Odległość od granicy działki niezabudowanej:</a:t>
            </a:r>
            <a:endParaRPr lang="pl-PL" sz="24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EA9655F-8A4A-794D-0C42-0E318D5A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5534" y="578658"/>
            <a:ext cx="11543071" cy="41954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§ 272. 1. Odległość ściany zewnętrznej wznoszonego budynku od granicy sąsiedniej niezabudowanej działki </a:t>
            </a:r>
            <a:r>
              <a:rPr lang="pl-PL" dirty="0" err="1"/>
              <a:t>budow</a:t>
            </a:r>
            <a:r>
              <a:rPr lang="pl-PL" dirty="0"/>
              <a:t> lanej powinna wynosić co najmniej połowę odległości określonej w § 271 ust. 1–7, przyjmując, że na działce </a:t>
            </a:r>
            <a:r>
              <a:rPr lang="pl-PL" dirty="0" smtClean="0"/>
              <a:t>niezabudowanej </a:t>
            </a:r>
            <a:r>
              <a:rPr lang="pl-PL" dirty="0"/>
              <a:t>będzie usytuowany budynek o przeznaczeniu określonym w miejscowym planie zagospodarowania przestrzennego, przy czym dla budynków PM należy przyjmować, że będzie on miał gęstość obciążenia ogniowego strefy pożarowej Q większą od 1000 MJ/m2, lecz nie większą niż 4000 MJ/m2, a w przypadku braku takiego planu – budynek ZL ze ścianą zewnętrzną, o której mowa w § 271 ust. 1. </a:t>
            </a:r>
            <a:endParaRPr lang="pl-PL" dirty="0" smtClean="0"/>
          </a:p>
          <a:p>
            <a:pPr algn="just"/>
            <a:r>
              <a:rPr lang="pl-PL" dirty="0" smtClean="0"/>
              <a:t>2</a:t>
            </a:r>
            <a:r>
              <a:rPr lang="pl-PL" dirty="0"/>
              <a:t>. Budynki mieszkalne jednorodzinne, rekreacji indywidualnej oraz budynki mieszkalne zagrodowe i gospodarcze, ze ścianami i dachami z </a:t>
            </a:r>
            <a:r>
              <a:rPr lang="pl-PL" dirty="0" err="1"/>
              <a:t>przekryciami</a:t>
            </a:r>
            <a:r>
              <a:rPr lang="pl-PL" dirty="0"/>
              <a:t> nierozprzestrzeniającymi ognia, powinny być sytuowane w odległości nie mniejszej od granicy sąsiedniej, niezabudowanej działki, niż jest to określone w § 12. </a:t>
            </a:r>
            <a:endParaRPr lang="pl-PL" dirty="0" smtClean="0"/>
          </a:p>
          <a:p>
            <a:pPr algn="just"/>
            <a:r>
              <a:rPr lang="pl-PL" dirty="0" smtClean="0"/>
              <a:t>3</a:t>
            </a:r>
            <a:r>
              <a:rPr lang="pl-PL" dirty="0"/>
              <a:t>. Budynek usytuowany bezpośrednio przy granicy działki powinien mieć od strony sąsiedniej działki ścianę </a:t>
            </a:r>
            <a:r>
              <a:rPr lang="pl-PL" dirty="0" smtClean="0"/>
              <a:t>oddzielenia </a:t>
            </a:r>
            <a:r>
              <a:rPr lang="pl-PL" dirty="0"/>
              <a:t>przeciwpożarowego o klasie odporności ogniowej określonej w § 232 ust. 4 i 5. </a:t>
            </a:r>
            <a:endParaRPr lang="pl-PL" dirty="0" smtClean="0"/>
          </a:p>
          <a:p>
            <a:pPr algn="just"/>
            <a:r>
              <a:rPr lang="pl-PL" dirty="0" smtClean="0"/>
              <a:t>§ </a:t>
            </a:r>
            <a:r>
              <a:rPr lang="pl-PL" dirty="0"/>
              <a:t>273. 1. Odległości między ścianami zewnętrznymi budynków położonych na jednej działce budowlanej nie ustala się, z zastrzeżeniem § 249 ust. 6, jeżeli łączna powierzchnia wewnętrzna tych budynków nie przekracza najmniejszej </a:t>
            </a:r>
            <a:r>
              <a:rPr lang="pl-PL" dirty="0" smtClean="0"/>
              <a:t>dopuszczalnej </a:t>
            </a:r>
            <a:r>
              <a:rPr lang="pl-PL" dirty="0"/>
              <a:t>powierzchni strefy pożarowej wymaganej dla każdego ze znajdujących się na tej działce rodzajów budynków.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27" y="4558015"/>
            <a:ext cx="5781978" cy="221685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977893" y="4774139"/>
            <a:ext cx="621816" cy="6476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113638" y="4774139"/>
            <a:ext cx="621816" cy="6476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811505" y="4708542"/>
            <a:ext cx="3151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szeroko praktykowane 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</a:rPr>
              <a:t>„zakończenia ścian </a:t>
            </a:r>
            <a:r>
              <a:rPr lang="pl-PL" b="1" dirty="0" err="1" smtClean="0">
                <a:solidFill>
                  <a:srgbClr val="FFC000"/>
                </a:solidFill>
              </a:rPr>
              <a:t>oddzieleń</a:t>
            </a:r>
            <a:r>
              <a:rPr lang="pl-PL" b="1" dirty="0" smtClean="0">
                <a:solidFill>
                  <a:srgbClr val="FFC000"/>
                </a:solidFill>
              </a:rPr>
              <a:t> </a:t>
            </a:r>
            <a:r>
              <a:rPr lang="pl-PL" b="1" dirty="0" err="1" smtClean="0">
                <a:solidFill>
                  <a:srgbClr val="FFC000"/>
                </a:solidFill>
              </a:rPr>
              <a:t>przeciwpozarowych</a:t>
            </a:r>
            <a:r>
              <a:rPr lang="pl-PL" b="1" dirty="0" smtClean="0">
                <a:solidFill>
                  <a:srgbClr val="FFC000"/>
                </a:solidFill>
              </a:rPr>
              <a:t>”</a:t>
            </a:r>
            <a:endParaRPr lang="pl-PL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403" y="0"/>
            <a:ext cx="9404723" cy="1400530"/>
          </a:xfrm>
        </p:spPr>
        <p:txBody>
          <a:bodyPr/>
          <a:lstStyle/>
          <a:p>
            <a:r>
              <a:rPr lang="pl-PL" dirty="0"/>
              <a:t>Inne: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9238" y="574963"/>
            <a:ext cx="10673821" cy="58250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Czy odległość wznoszonych obiektów względem działki rolnej podlega takim samym wymaganiom jak względem działki budowlanej? – </a:t>
            </a:r>
            <a:r>
              <a:rPr lang="pl-PL" sz="1800" b="1" dirty="0"/>
              <a:t>powinno się zachować takie same odległości, jak dla </a:t>
            </a:r>
            <a:r>
              <a:rPr lang="pl-PL" sz="1800" b="1" dirty="0" smtClean="0"/>
              <a:t>działki </a:t>
            </a:r>
            <a:r>
              <a:rPr lang="pl-PL" sz="1800" b="1" dirty="0"/>
              <a:t>budowlanej.</a:t>
            </a:r>
          </a:p>
          <a:p>
            <a:pPr marL="0" indent="0" algn="just">
              <a:buNone/>
            </a:pPr>
            <a:r>
              <a:rPr lang="pl-PL" sz="1800" dirty="0"/>
              <a:t>Informacja dotycząca stosowania wymagań w zakresie usytuowania z uwagi na bezpieczeństwo pożarowe dla budynków położonych na jednej działce budowlanej składającej się z kilku działek ewidencyjnych </a:t>
            </a:r>
            <a:r>
              <a:rPr lang="pl-PL" sz="1800" b="1" dirty="0"/>
              <a:t>- w związku z zapytaniami dotyczącymi stosowania wymagań § 273 ust. 1 rozporządzenia Ministra Infrastruktury z dnia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12 </a:t>
            </a:r>
            <a:r>
              <a:rPr lang="pl-PL" sz="1800" b="1" dirty="0"/>
              <a:t>kwietnia 2002 r. w sprawie warunków technicznych, jakim powinny odpowiadać budynki i ich usytuowanie (Dz. U. z 2015 r. poz. 1422) w odniesieniu do inwestycji projektowanych na kilku działkach ewidencyjnych informujemy, po uzyskaniu w tej sprawie stanowiska Ministerstwa Infrastruktury i Budownictwa, że kilka działek ewidencyjnych może stanowić jedną działkę budowlaną, w przypadku, gdy dysponuje nimi jeden inwestor oraz gdy ich projektowany sposób zagospodarowania stanowi funkcjonalną i przestrzenną całość, objętą jednym wnioskiem o pozwolenie na budowę.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8" y="4354671"/>
            <a:ext cx="2033247" cy="250332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 rot="1010601">
            <a:off x="7248189" y="5005048"/>
            <a:ext cx="621816" cy="6476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9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451DE1B5-ABE0-35A9-4A37-C6528401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4" y="452718"/>
            <a:ext cx="10670795" cy="1400530"/>
          </a:xfrm>
        </p:spPr>
        <p:txBody>
          <a:bodyPr>
            <a:noAutofit/>
          </a:bodyPr>
          <a:lstStyle/>
          <a:p>
            <a:pPr algn="ctr"/>
            <a:r>
              <a:rPr lang="pl-PL" sz="4000" b="1" u="sng" dirty="0">
                <a:solidFill>
                  <a:schemeClr val="tx1">
                    <a:lumMod val="95000"/>
                  </a:schemeClr>
                </a:solidFill>
              </a:rPr>
              <a:t>Wymagania podstawowe wynikające </a:t>
            </a:r>
            <a:br>
              <a:rPr lang="pl-PL" sz="4000" b="1" u="sng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4000" b="1" u="sng" dirty="0">
                <a:solidFill>
                  <a:schemeClr val="tx1">
                    <a:lumMod val="95000"/>
                  </a:schemeClr>
                </a:solidFill>
              </a:rPr>
              <a:t>z ustawy Prawo budowlane: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7AB315-E58C-FA99-9950-591F38B5C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1853248"/>
            <a:ext cx="11526473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Art. 5. 1. Obiekt budowlany jako całość oraz jego poszczególne części, wraz ze związanymi z nim urządzeniami </a:t>
            </a:r>
            <a:r>
              <a:rPr lang="pl-PL" b="1" dirty="0" err="1"/>
              <a:t>budowlanyminależy</a:t>
            </a:r>
            <a:r>
              <a:rPr lang="pl-PL" b="1" dirty="0"/>
              <a:t>, biorąc pod uwagę przewidywany okres użytkowania, </a:t>
            </a:r>
            <a:r>
              <a:rPr lang="pl-PL" b="1" u="sng" dirty="0"/>
              <a:t>projektować i budować w sposób określony w przepisach, w tym techniczno-budowlanych, oraz zgodnie z zasadami wiedzy technicznej, zapewniając</a:t>
            </a:r>
            <a:r>
              <a:rPr lang="pl-PL" b="1" dirty="0"/>
              <a:t> :</a:t>
            </a:r>
          </a:p>
          <a:p>
            <a:pPr algn="just">
              <a:buAutoNum type="arabicParenR"/>
            </a:pPr>
            <a:r>
              <a:rPr lang="pl-PL" dirty="0"/>
              <a:t>spełnienie podstawowych wymagań dotyczących obiektów budowlanych [……….] dotyczących: </a:t>
            </a:r>
            <a:r>
              <a:rPr lang="pl-PL" b="1" u="sng" dirty="0">
                <a:solidFill>
                  <a:srgbClr val="FFC000"/>
                </a:solidFill>
              </a:rPr>
              <a:t>a) nośności i stateczności konstrukcji, b) bezpieczeństwa pożarowego, </a:t>
            </a:r>
            <a:r>
              <a:rPr lang="pl-PL" b="1" u="sng" dirty="0"/>
              <a:t/>
            </a:r>
            <a:br>
              <a:rPr lang="pl-PL" b="1" u="sng" dirty="0"/>
            </a:br>
            <a:r>
              <a:rPr lang="pl-PL" sz="1400" dirty="0"/>
              <a:t>c) higieny, zdrowia i środowiska, d) bezpieczeństwa użytkowania i dostępności obiektów, e) ochrony przed hałasem, </a:t>
            </a:r>
            <a:br>
              <a:rPr lang="pl-PL" sz="1400" dirty="0"/>
            </a:br>
            <a:r>
              <a:rPr lang="pl-PL" sz="1400" dirty="0"/>
              <a:t>f) oszczędności energii i izolacyjności cieplnej, g) zrównoważonego wykorzystania zasobów naturalnych,</a:t>
            </a:r>
          </a:p>
          <a:p>
            <a:pPr algn="just">
              <a:buAutoNum type="arabicParenR"/>
            </a:pPr>
            <a:r>
              <a:rPr lang="pl-PL" dirty="0"/>
              <a:t>…….</a:t>
            </a:r>
          </a:p>
          <a:p>
            <a:pPr algn="just">
              <a:buAutoNum type="arabicParenR"/>
            </a:pPr>
            <a:r>
              <a:rPr lang="pl-PL" b="1" dirty="0">
                <a:solidFill>
                  <a:srgbClr val="FFC000"/>
                </a:solidFill>
              </a:rPr>
              <a:t>odpowiednie usytuowanie na działce budowlanej.</a:t>
            </a:r>
          </a:p>
          <a:p>
            <a:pPr>
              <a:buAutoNum type="arabicParenR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185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581F98-FC73-494A-8A1B-556320481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678610"/>
            <a:ext cx="8825658" cy="750390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Dziękuję za uwagę!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F323377-5EAA-4F19-84F2-9844271DC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55" y="4891679"/>
            <a:ext cx="8825658" cy="138130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b="1" i="1" dirty="0">
                <a:solidFill>
                  <a:schemeClr val="accent3"/>
                </a:solidFill>
              </a:rPr>
              <a:t>Mgr inż. Maciej Foryś </a:t>
            </a:r>
          </a:p>
          <a:p>
            <a:pPr algn="ctr"/>
            <a:r>
              <a:rPr lang="pl-PL" b="1" i="1" dirty="0">
                <a:solidFill>
                  <a:schemeClr val="accent3"/>
                </a:solidFill>
              </a:rPr>
              <a:t>Rzeczoznawca do spraw zabezpieczeń przeciwpożarowych nr </a:t>
            </a:r>
            <a:r>
              <a:rPr lang="pl-PL" b="1" i="1" dirty="0" err="1">
                <a:solidFill>
                  <a:schemeClr val="accent3"/>
                </a:solidFill>
              </a:rPr>
              <a:t>upr</a:t>
            </a:r>
            <a:r>
              <a:rPr lang="pl-PL" b="1" i="1" dirty="0">
                <a:solidFill>
                  <a:schemeClr val="accent3"/>
                </a:solidFill>
              </a:rPr>
              <a:t>. 695/2020</a:t>
            </a:r>
          </a:p>
          <a:p>
            <a:pPr algn="ctr"/>
            <a:r>
              <a:rPr lang="pl-PL" b="1" i="1" dirty="0">
                <a:solidFill>
                  <a:schemeClr val="accent3"/>
                </a:solidFill>
              </a:rPr>
              <a:t>788-683-022</a:t>
            </a:r>
          </a:p>
          <a:p>
            <a:pPr algn="ctr"/>
            <a:r>
              <a:rPr lang="pl-PL" b="1" i="1" cap="none" dirty="0">
                <a:solidFill>
                  <a:schemeClr val="accent3"/>
                </a:solidFill>
              </a:rPr>
              <a:t>maciejforys@gmail.com</a:t>
            </a:r>
            <a:endParaRPr lang="pl-PL" b="1" i="1" cap="none" dirty="0"/>
          </a:p>
        </p:txBody>
      </p:sp>
    </p:spTree>
    <p:extLst>
      <p:ext uri="{BB962C8B-B14F-4D97-AF65-F5344CB8AC3E}">
        <p14:creationId xmlns:p14="http://schemas.microsoft.com/office/powerpoint/2010/main" val="40732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451DE1B5-ABE0-35A9-4A37-C6528401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47" y="134091"/>
            <a:ext cx="10305106" cy="1400530"/>
          </a:xfrm>
        </p:spPr>
        <p:txBody>
          <a:bodyPr>
            <a:noAutofit/>
          </a:bodyPr>
          <a:lstStyle/>
          <a:p>
            <a:pPr algn="ctr"/>
            <a:r>
              <a:rPr lang="pl-PL" sz="4000" b="1" u="sng" dirty="0">
                <a:solidFill>
                  <a:schemeClr val="tx1">
                    <a:lumMod val="95000"/>
                  </a:schemeClr>
                </a:solidFill>
              </a:rPr>
              <a:t>Wymagania podstawowe wynikające </a:t>
            </a:r>
            <a:br>
              <a:rPr lang="pl-PL" sz="4000" b="1" u="sng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4000" b="1" u="sng" dirty="0">
                <a:solidFill>
                  <a:schemeClr val="tx1">
                    <a:lumMod val="95000"/>
                  </a:schemeClr>
                </a:solidFill>
              </a:rPr>
              <a:t>z rozporządzenia W.T.: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7AB315-E58C-FA99-9950-591F38B5C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922" y="1664044"/>
            <a:ext cx="10305106" cy="33407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§ 207. 1. Budynek i urządzenia z nim związane powinny być projektowane i wykonane w sposób ograniczający możliwość powstania pożaru, a w razie jego wystąpienia zapewniający: </a:t>
            </a:r>
          </a:p>
          <a:p>
            <a:pPr marL="457200" indent="-457200">
              <a:buAutoNum type="arabicParenR"/>
            </a:pPr>
            <a:r>
              <a:rPr lang="pl-PL" dirty="0"/>
              <a:t>zachowanie nośności konstrukcji przez określony czas; </a:t>
            </a:r>
          </a:p>
          <a:p>
            <a:pPr marL="457200" indent="-457200">
              <a:buAutoNum type="arabicParenR"/>
            </a:pPr>
            <a:r>
              <a:rPr lang="pl-PL" dirty="0"/>
              <a:t>ograniczenie rozprzestrzeniania się ognia i dymu wewnątrz budynku; </a:t>
            </a:r>
          </a:p>
          <a:p>
            <a:pPr marL="457200" indent="-457200">
              <a:buAutoNum type="arabicParenR"/>
            </a:pPr>
            <a:r>
              <a:rPr lang="pl-PL" b="1" dirty="0">
                <a:solidFill>
                  <a:srgbClr val="FFC000"/>
                </a:solidFill>
              </a:rPr>
              <a:t>ograniczenie rozprzestrzeniania się pożaru na sąsiednie obiekty budowlane lub tereny przyległe; </a:t>
            </a:r>
          </a:p>
          <a:p>
            <a:pPr marL="457200" indent="-457200">
              <a:buAutoNum type="arabicParenR"/>
            </a:pPr>
            <a:r>
              <a:rPr lang="pl-PL" dirty="0"/>
              <a:t>możliwość ewakuacji ludzi lub ich uratowania w inny sposób; </a:t>
            </a:r>
          </a:p>
          <a:p>
            <a:pPr marL="457200" indent="-457200">
              <a:buAutoNum type="arabicParenR"/>
            </a:pPr>
            <a:r>
              <a:rPr lang="pl-PL" dirty="0"/>
              <a:t>uwzględnienie bezpieczeństwa ekip ratowniczych.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17021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451DE1B5-ABE0-35A9-4A37-C6528401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47" y="0"/>
            <a:ext cx="10305106" cy="1400530"/>
          </a:xfrm>
        </p:spPr>
        <p:txBody>
          <a:bodyPr>
            <a:noAutofit/>
          </a:bodyPr>
          <a:lstStyle/>
          <a:p>
            <a:pPr algn="ctr"/>
            <a:r>
              <a:rPr lang="pl-PL" sz="4000" b="1" u="sng" dirty="0">
                <a:solidFill>
                  <a:schemeClr val="tx1">
                    <a:lumMod val="95000"/>
                  </a:schemeClr>
                </a:solidFill>
              </a:rPr>
              <a:t>Rozporządzenie W.T</a:t>
            </a:r>
            <a:r>
              <a:rPr lang="pl-PL" sz="4000" u="sng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pl-PL" sz="4000" u="sng" dirty="0">
                <a:solidFill>
                  <a:schemeClr val="tx1"/>
                </a:solidFill>
              </a:rPr>
              <a:t>§ 12 </a:t>
            </a:r>
            <a:r>
              <a:rPr lang="pl-PL" sz="4000" b="1" u="sng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7AB315-E58C-FA99-9950-591F38B5C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700265"/>
            <a:ext cx="11763375" cy="40326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400" dirty="0"/>
              <a:t>§ 12. 1. Jeżeli z przepisów § 13, § 19, § 23, § 36, § 40, § 60 i § 271–273 lub przepisów odrębnych określających dopuszczalne odległości niektórych budowli od budynków nie wynikają inne wymagania, budynek na działce budowlanej należy sytuować w odległości od granicy tej działki nie mniejszej niż: </a:t>
            </a:r>
          </a:p>
          <a:p>
            <a:pPr marL="457200" indent="-457200" algn="just">
              <a:buAutoNum type="arabicParenR"/>
            </a:pPr>
            <a:r>
              <a:rPr lang="pl-PL" sz="1400" dirty="0"/>
              <a:t>4 m – w przypadku budynku zwróconego ścianą z oknami lub drzwiami w stronę tej granicy; </a:t>
            </a:r>
          </a:p>
          <a:p>
            <a:pPr marL="457200" indent="-457200" algn="just">
              <a:buAutoNum type="arabicParenR"/>
            </a:pPr>
            <a:r>
              <a:rPr lang="pl-PL" sz="1400" dirty="0"/>
              <a:t>3 m – w przypadku budynku zwróconego ścianą bez okien lub drzwi w stronę tej granicy; </a:t>
            </a:r>
          </a:p>
          <a:p>
            <a:pPr marL="457200" indent="-457200" algn="just">
              <a:buAutoNum type="arabicParenR"/>
            </a:pPr>
            <a:r>
              <a:rPr lang="pl-PL" sz="1400" dirty="0"/>
              <a:t>5 m – w przypadku budynku mieszkalnego wielorodzinnego o wysokości ponad 4 kondygnacji nadziemnych, zwróconego ścianą z oknami lub drzwiami w stronę tej granicy; </a:t>
            </a:r>
          </a:p>
          <a:p>
            <a:pPr marL="457200" indent="-457200" algn="just">
              <a:buAutoNum type="arabicParenR"/>
            </a:pPr>
            <a:r>
              <a:rPr lang="pl-PL" sz="1400" dirty="0"/>
              <a:t>5 m – w przypadku budynku mieszkalnego wielorodzinnego o wysokości ponad 4 kondygnacji nadziemnych, zwróconego ścianą bez okien lub drzwi w stronę tej </a:t>
            </a:r>
            <a:r>
              <a:rPr lang="pl-PL" sz="1400" dirty="0" smtClean="0"/>
              <a:t>granicy,</a:t>
            </a:r>
          </a:p>
          <a:p>
            <a:pPr marL="0" indent="0" algn="just">
              <a:buNone/>
            </a:pPr>
            <a:r>
              <a:rPr lang="pl-PL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– przy czym każdą płaszczyznę powstałą w wyniku załamania lub uskoku ściany traktuje się jako oddzielną ścianę.</a:t>
            </a:r>
            <a:endParaRPr lang="pl-PL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1a. Dopuszcza się usytuowanie budynku w przypadku, o którym mowa w ust. 1 pkt 1, w odległości mniejszej niż 4 m, lecz nie mniejszej niż 3 m od granicy działki budowlanej, przy spełnieniu łącznie następujących warunków: </a:t>
            </a:r>
            <a:endParaRPr lang="pl-PL" sz="1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>
              <a:buAutoNum type="arabicParenR"/>
            </a:pPr>
            <a:r>
              <a:rPr lang="pl-PL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ściana </a:t>
            </a:r>
            <a:r>
              <a:rPr lang="pl-PL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budynku jest usytuowana w sposób inny niż równoległy do tej granicy działki; </a:t>
            </a:r>
            <a:endParaRPr lang="pl-PL" sz="1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>
              <a:buAutoNum type="arabicParenR"/>
            </a:pPr>
            <a:r>
              <a:rPr lang="pl-PL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odległość </a:t>
            </a:r>
            <a:r>
              <a:rPr lang="pl-PL" sz="1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zewnętrznej krawędzi okna lub drzwi wynosi nie mniej niż 4 m od granicy tej działki</a:t>
            </a:r>
            <a:r>
              <a:rPr lang="pl-PL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pl-PL" sz="1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pl-PL" sz="1400" dirty="0" smtClean="0"/>
              <a:t>2</a:t>
            </a:r>
            <a:r>
              <a:rPr lang="pl-PL" sz="1400" dirty="0"/>
              <a:t>. W przypadkach, o których mowa w ust. 1 pkt 2 i 4, dopuszcza się sytuowanie budynku w odległości nie mniejszej niż 1,5 m od granicy lub bezpośrednio przy tej granicy, jeżeli miejscowy plan zagospodarowania przestrzennego przewiduje taką możliwość. </a:t>
            </a:r>
          </a:p>
          <a:p>
            <a:pPr marL="0" indent="0" algn="just">
              <a:buNone/>
            </a:pPr>
            <a:r>
              <a:rPr lang="pl-PL" sz="1400" dirty="0"/>
              <a:t>3. Dopuszcza się, uwzględniając przepisy odrębne oraz przepisy § 13, § 19, § 23, § 36, § 40, § 60 i § 271–273, sytuowanie budynku bezpośrednio przy granicy działki budowlanej, jeżeli będzie on przylegał całą długością swojej ściany do ściany budynku istniejącego na sąsiedniej działce oraz jego wysokość będzie zgodna z obowiązującym na danym terenie miejscowym planem zagospodarowania przestrzennego lub decyzją o warunkach zabudowy i zagospodarowania terenu.”,</a:t>
            </a:r>
            <a:endParaRPr lang="pl-PL" sz="1400" i="1" dirty="0"/>
          </a:p>
        </p:txBody>
      </p:sp>
      <p:sp>
        <p:nvSpPr>
          <p:cNvPr id="2" name="Prostokąt 1"/>
          <p:cNvSpPr/>
          <p:nvPr/>
        </p:nvSpPr>
        <p:spPr>
          <a:xfrm>
            <a:off x="228599" y="6260579"/>
            <a:ext cx="11858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rgbClr val="FFC000"/>
                </a:solidFill>
              </a:rPr>
              <a:t>Rozporządzenie Ministra Rozwoju i Technologii z dnia 27 października 2023 r. zmieniające rozporządzenie w sprawie warunków technicznych, jakim powinny odpowiadać budynki i ich usytuowanie (Dz. U. 2023 poz. 2442) </a:t>
            </a:r>
            <a:r>
              <a:rPr lang="pl-PL" sz="1200" dirty="0">
                <a:solidFill>
                  <a:srgbClr val="FFC000"/>
                </a:solidFill>
              </a:rPr>
              <a:t>oraz </a:t>
            </a:r>
            <a:r>
              <a:rPr lang="pl-PL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rozporządzenie </a:t>
            </a:r>
            <a:r>
              <a:rPr lang="pl-PL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Ministra Rozwoju i Technologii z dnia </a:t>
            </a:r>
            <a:r>
              <a:rPr lang="pl-PL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09 maja 2024 </a:t>
            </a:r>
            <a:r>
              <a:rPr lang="pl-PL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r. zmieniające rozporządzenie w sprawie warunków technicznych, jakim powinny odpowiadać budynki i ich usytuowanie (Dz. U. </a:t>
            </a:r>
            <a:r>
              <a:rPr lang="pl-PL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2024 </a:t>
            </a:r>
            <a:r>
              <a:rPr lang="pl-PL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poz. </a:t>
            </a:r>
            <a:r>
              <a:rPr lang="pl-PL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726)</a:t>
            </a:r>
            <a:endParaRPr lang="pl-PL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pl-PL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xmlns="" id="{451DE1B5-ABE0-35A9-4A37-C6528401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47" y="0"/>
            <a:ext cx="10305106" cy="1400530"/>
          </a:xfrm>
        </p:spPr>
        <p:txBody>
          <a:bodyPr>
            <a:noAutofit/>
          </a:bodyPr>
          <a:lstStyle/>
          <a:p>
            <a:pPr algn="ctr"/>
            <a:r>
              <a:rPr lang="pl-PL" sz="4000" b="1" u="sng" dirty="0">
                <a:solidFill>
                  <a:schemeClr val="tx1">
                    <a:lumMod val="95000"/>
                  </a:schemeClr>
                </a:solidFill>
              </a:rPr>
              <a:t>Rozporządzenie W.T</a:t>
            </a:r>
            <a:r>
              <a:rPr lang="pl-PL" sz="4000" u="sng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pl-PL" sz="4000" u="sng" dirty="0">
                <a:solidFill>
                  <a:schemeClr val="tx1"/>
                </a:solidFill>
              </a:rPr>
              <a:t>§ 12 </a:t>
            </a:r>
            <a:r>
              <a:rPr lang="pl-PL" sz="4000" b="1" u="sng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7AB315-E58C-FA99-9950-591F38B5C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47" y="700265"/>
            <a:ext cx="10305106" cy="40326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/>
              <a:t>§ 12. 6. Odległość od granicy działki budowlanej nie może być mniejsza niż: </a:t>
            </a:r>
          </a:p>
          <a:p>
            <a:pPr algn="just">
              <a:buAutoNum type="arabicParenR"/>
            </a:pPr>
            <a:r>
              <a:rPr lang="pl-PL" sz="1600" dirty="0"/>
              <a:t>1,5 m do okapu lub gzymsu zwróconego w stronę tej granicy, a także do balkonu, daszku nad wejściem, galerii, tarasu, schodów zewnętrznych, rampy lub pochylni – z wyjątkiem pochylni przeznaczonych dla osób niepełnosprawnych; </a:t>
            </a:r>
          </a:p>
          <a:p>
            <a:pPr algn="just">
              <a:buAutoNum type="arabicParenR"/>
            </a:pPr>
            <a:r>
              <a:rPr lang="pl-PL" sz="1600" dirty="0"/>
              <a:t>4 m do okna umieszczonego w dachu zwróconego w stronę tej granicy; </a:t>
            </a:r>
          </a:p>
          <a:p>
            <a:pPr algn="just">
              <a:buAutoNum type="arabicParenR"/>
            </a:pPr>
            <a:r>
              <a:rPr lang="pl-PL" sz="1600" dirty="0"/>
              <a:t>3 m do balkonu w budynku, o którym mowa w ust. 1 pkt 3 i 4.”.</a:t>
            </a:r>
          </a:p>
          <a:p>
            <a:pPr marL="0" indent="0" algn="just">
              <a:buNone/>
            </a:pPr>
            <a:r>
              <a:rPr lang="pl-PL" sz="1600" dirty="0"/>
              <a:t>10. Zachowanie odległości, o których mowa w ust. 1–9, nie jest wymagane w przypadku, gdy sąsiednia działka jest działką drogową lub publicznie dostępnym </a:t>
            </a:r>
            <a:r>
              <a:rPr lang="pl-PL" sz="1600" dirty="0" smtClean="0"/>
              <a:t>placem,</a:t>
            </a:r>
            <a:endParaRPr lang="pl-PL" sz="1600" dirty="0"/>
          </a:p>
          <a:p>
            <a:pPr marL="0" indent="0" algn="just">
              <a:buNone/>
            </a:pPr>
            <a:r>
              <a:rPr lang="pl-PL" sz="1600" dirty="0"/>
              <a:t>11. Budynek produkcyjny lub magazynowy o powierzchni zabudowy przekraczającej 1000 m2 , uwzględniając przepisy odrębne oraz przepisy § 13, § 60 i § 271–273, należy sytuować ścianą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odległości nie mniejszej niż 30 m od ściany: </a:t>
            </a:r>
          </a:p>
          <a:p>
            <a:pPr algn="just">
              <a:buAutoNum type="arabicParenR"/>
            </a:pPr>
            <a:r>
              <a:rPr lang="pl-PL" sz="1600" dirty="0"/>
              <a:t>istniejącego na innej działce budowlanej budynku mieszkalnego albo budynku zamieszkania zbiorowego; </a:t>
            </a:r>
          </a:p>
          <a:p>
            <a:pPr algn="just">
              <a:buAutoNum type="arabicParenR"/>
            </a:pPr>
            <a:r>
              <a:rPr lang="pl-PL" sz="1600" dirty="0"/>
              <a:t>projektowanego na innej działce budowlanej budynku mieszkalnego albo budynku zamieszkania zbiorowego, dla których istnieje ostateczna decyzja o pozwoleniu na budowę albo zostało dokonane zgłoszenie budowy, do którego organ administracji architektoniczno-budowlanej nie wniósł sprzeciwu lub zostało wydane zaświadczenie o braku podstaw do wniesienia sprzeciwu, o którym mowa w art. 30 ust. 5aa ustawy z dnia 7 lipca 1994 r. – Prawo budowlane. </a:t>
            </a:r>
            <a:endParaRPr lang="pl-PL" sz="1600" i="1" dirty="0"/>
          </a:p>
        </p:txBody>
      </p:sp>
      <p:sp>
        <p:nvSpPr>
          <p:cNvPr id="2" name="Prostokąt 1"/>
          <p:cNvSpPr/>
          <p:nvPr/>
        </p:nvSpPr>
        <p:spPr>
          <a:xfrm>
            <a:off x="1598140" y="6288897"/>
            <a:ext cx="10593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rgbClr val="FFC000"/>
                </a:solidFill>
              </a:rPr>
              <a:t>Rozporządzenie Ministra Rozwoju i Technologii z dnia 27 października 2023 r. zmieniające rozporządzenie w sprawie warunków technicznych, jakim powinny odpowiadać budynki i ich usytuowanie (Dz. U. 2023 poz. 2442)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487827" y="37774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95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8644" y="452718"/>
            <a:ext cx="9404723" cy="758244"/>
          </a:xfrm>
        </p:spPr>
        <p:txBody>
          <a:bodyPr/>
          <a:lstStyle/>
          <a:p>
            <a:pPr algn="ctr"/>
            <a:r>
              <a:rPr lang="pl-PL" sz="3200" dirty="0"/>
              <a:t>Przyjęty pogląd: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267" y="1210962"/>
            <a:ext cx="11565465" cy="5037437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Przepisy ujęte w § 12 W. T. regulują przede wszystkich kwestie związane z prawidłowym zagospodarowaniem </a:t>
            </a:r>
            <a:r>
              <a:rPr lang="pl-PL" dirty="0" smtClean="0"/>
              <a:t>przestrzeni, </a:t>
            </a:r>
            <a:r>
              <a:rPr lang="pl-PL" dirty="0"/>
              <a:t>między innymi w zakresie obszaru oddziaływania obiektu na sąsiednich działkach tj. terenu wyznaczonego w otoczeniu obiektu budowlanego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podstawie przepisów odrębnych, wprowadzających związane z tym obiektem ograniczenia w zabudowie tego terenu – </a:t>
            </a:r>
            <a:r>
              <a:rPr lang="pl-PL" b="1" dirty="0">
                <a:solidFill>
                  <a:srgbClr val="FFC000"/>
                </a:solidFill>
              </a:rPr>
              <a:t>nie są one ściśle/wyłącznie przepisami powiązanymi z kwestiami ochrony </a:t>
            </a:r>
            <a:r>
              <a:rPr lang="pl-PL" b="1" dirty="0" smtClean="0">
                <a:solidFill>
                  <a:srgbClr val="FFC000"/>
                </a:solidFill>
              </a:rPr>
              <a:t>przeciwpożarowej.</a:t>
            </a:r>
            <a:endParaRPr lang="pl-PL" b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pl-PL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Z punktu widzenia bezpieczeństwa pożarowego, w kwestii prawidłowej lokalizacji obiektów kluczowym jest spełnienie przepisów określonych w DZIALE VI BEZPIECZEŃSTWO POŻAROWE rozporządzenia W.T.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FFC000"/>
                </a:solidFill>
              </a:rPr>
              <a:t>W celu osiągnięcia wymienionego założenia </a:t>
            </a:r>
            <a:r>
              <a:rPr lang="pl-PL" b="1" dirty="0" smtClean="0">
                <a:solidFill>
                  <a:srgbClr val="FFC000"/>
                </a:solidFill>
              </a:rPr>
              <a:t>projekt budowlany powinien być </a:t>
            </a:r>
            <a:r>
              <a:rPr lang="pl-PL" b="1" dirty="0">
                <a:solidFill>
                  <a:srgbClr val="FFC000"/>
                </a:solidFill>
              </a:rPr>
              <a:t>sporządzony z należytą starannością, </a:t>
            </a:r>
            <a:r>
              <a:rPr lang="pl-PL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 znaczącym </a:t>
            </a:r>
            <a:r>
              <a:rPr lang="pl-PL" b="1" dirty="0">
                <a:solidFill>
                  <a:srgbClr val="FFC000"/>
                </a:solidFill>
              </a:rPr>
              <a:t>stopniu uszczegółowienia. </a:t>
            </a:r>
          </a:p>
        </p:txBody>
      </p:sp>
    </p:spTree>
    <p:extLst>
      <p:ext uri="{BB962C8B-B14F-4D97-AF65-F5344CB8AC3E}">
        <p14:creationId xmlns:p14="http://schemas.microsoft.com/office/powerpoint/2010/main" val="39130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C2FACE-403B-8A66-E831-DB7376F9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812" y="120513"/>
            <a:ext cx="10294373" cy="3841888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/>
              <a:t>Projekt budowlany – wymagania dla części rysunkowej projektu zagospodarowania terenu według § 15 </a:t>
            </a:r>
            <a:r>
              <a:rPr lang="pl-PL" sz="2800" b="1" dirty="0">
                <a:solidFill>
                  <a:schemeClr val="tx1">
                    <a:lumMod val="95000"/>
                  </a:schemeClr>
                </a:solidFill>
              </a:rPr>
              <a:t>rozporządzenia Ministra Rozwoju z dnia 11 września 2020 r. w sprawie szczegółowego zakresu i formy projektu budowlanego (Dz. U. z 2022 r. poz. 1679)</a:t>
            </a:r>
            <a:endParaRPr lang="pl-PL" sz="2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85B99F-376C-6F22-8679-B55900E98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0" y="2504358"/>
            <a:ext cx="11779045" cy="18492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/>
              <a:t>Część rysunkowa projektu zagospodarowania działki lub terenu określa: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C000"/>
                </a:solidFill>
              </a:rPr>
              <a:t>▪ (...) wymiary oraz odległości od granicy działki lub terenu, wzajemne odległości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C000"/>
                </a:solidFill>
              </a:rPr>
              <a:t>obiektów budowlanych i urządzeń budowlanych w zakresie niezbędnym do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C000"/>
                </a:solidFill>
              </a:rPr>
              <a:t>sprawdzenia zgodności wymiarów i odległości z przepisami, a także postanowieniami (...);</a:t>
            </a:r>
          </a:p>
          <a:p>
            <a:pPr marL="0" indent="0" algn="just">
              <a:buNone/>
            </a:pPr>
            <a:endParaRPr lang="pl-PL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83983C-4BBE-D260-08D7-04190EC9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77022" cy="1400530"/>
          </a:xfrm>
        </p:spPr>
        <p:txBody>
          <a:bodyPr/>
          <a:lstStyle/>
          <a:p>
            <a:r>
              <a:rPr lang="pl-PL" sz="2800" dirty="0"/>
              <a:t>Przykładowy rzut zagospodarowania terenu (</a:t>
            </a:r>
            <a:r>
              <a:rPr lang="pl-PL" sz="2800" b="1" dirty="0" err="1">
                <a:solidFill>
                  <a:srgbClr val="FF0000"/>
                </a:solidFill>
              </a:rPr>
              <a:t>antyprzykład</a:t>
            </a:r>
            <a:r>
              <a:rPr lang="pl-PL" sz="2800" dirty="0"/>
              <a:t>):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CA38EF09-4961-C569-8EF0-A02C7336F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22" y="1117054"/>
            <a:ext cx="7712764" cy="502920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F172D33D-2CF1-9B97-49BF-F4091A5E3BD2}"/>
              </a:ext>
            </a:extLst>
          </p:cNvPr>
          <p:cNvSpPr txBox="1">
            <a:spLocks/>
          </p:cNvSpPr>
          <p:nvPr/>
        </p:nvSpPr>
        <p:spPr>
          <a:xfrm>
            <a:off x="8085847" y="1388534"/>
            <a:ext cx="3835219" cy="448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pl-PL" sz="1800" b="1" dirty="0"/>
              <a:t>Rzut PZT nieodpowiadający wymaganiom rozporządzenia:</a:t>
            </a:r>
          </a:p>
          <a:p>
            <a:pPr marL="0" indent="0" algn="just">
              <a:buFont typeface="Wingdings 3" charset="2"/>
              <a:buNone/>
            </a:pPr>
            <a:r>
              <a:rPr lang="pl-PL" sz="1800" b="1" dirty="0">
                <a:solidFill>
                  <a:srgbClr val="FFC000"/>
                </a:solidFill>
              </a:rPr>
              <a:t>▪ brak odległości od granic działek oraz od obiektów,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C000"/>
                </a:solidFill>
              </a:rPr>
              <a:t>▪ brak kwalifikacji obiektów,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C000"/>
                </a:solidFill>
              </a:rPr>
              <a:t>▪ brak opisu obiektów pod kątem NRO/RO,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C000"/>
                </a:solidFill>
              </a:rPr>
              <a:t>▪ brak informacji w zakresie zapewnienia wymaganej klasy E dla ścian zewnętrznych,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C000"/>
                </a:solidFill>
              </a:rPr>
              <a:t>▪ szczególne uwzględnienie działek niezabudowanych.</a:t>
            </a:r>
          </a:p>
        </p:txBody>
      </p:sp>
    </p:spTree>
    <p:extLst>
      <p:ext uri="{BB962C8B-B14F-4D97-AF65-F5344CB8AC3E}">
        <p14:creationId xmlns:p14="http://schemas.microsoft.com/office/powerpoint/2010/main" val="2894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1775</TotalTime>
  <Words>2187</Words>
  <Application>Microsoft Office PowerPoint</Application>
  <PresentationFormat>Panoramiczny</PresentationFormat>
  <Paragraphs>161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Century Gothic</vt:lpstr>
      <vt:lpstr>Helvetica Neue</vt:lpstr>
      <vt:lpstr>Roboto</vt:lpstr>
      <vt:lpstr>Times New Roman</vt:lpstr>
      <vt:lpstr>Wingdings 3</vt:lpstr>
      <vt:lpstr>Jon</vt:lpstr>
      <vt:lpstr>„Usytuowanie obiektów ze względu na bezpieczeństwo pożarowe - studium przypadku”</vt:lpstr>
      <vt:lpstr>Podstawy prawne:</vt:lpstr>
      <vt:lpstr>Wymagania podstawowe wynikające  z ustawy Prawo budowlane:</vt:lpstr>
      <vt:lpstr>Wymagania podstawowe wynikające  z rozporządzenia W.T.:</vt:lpstr>
      <vt:lpstr>Rozporządzenie W.T. § 12 :</vt:lpstr>
      <vt:lpstr>Rozporządzenie W.T. § 12 :</vt:lpstr>
      <vt:lpstr>Przyjęty pogląd:</vt:lpstr>
      <vt:lpstr>Projekt budowlany – wymagania dla części rysunkowej projektu zagospodarowania terenu według § 15 rozporządzenia Ministra Rozwoju z dnia 11 września 2020 r. w sprawie szczegółowego zakresu i formy projektu budowlanego (Dz. U. z 2022 r. poz. 1679)</vt:lpstr>
      <vt:lpstr>Przykładowy rzut zagospodarowania terenu (antyprzykład):</vt:lpstr>
      <vt:lpstr>Prawidłowe usytuowanie:</vt:lpstr>
      <vt:lpstr>Prawidłowe usytuowanie:</vt:lpstr>
      <vt:lpstr>Prawidłowe usytuowanie:</vt:lpstr>
      <vt:lpstr>Prawidłowe usytuowanie:</vt:lpstr>
      <vt:lpstr>Przykład szczególny:</vt:lpstr>
      <vt:lpstr>Odległość obiektu działki oznaczonej jako Ls:</vt:lpstr>
      <vt:lpstr>Pas wolnego terenu  lub  element oddzielenia przeciwpożarowego</vt:lpstr>
      <vt:lpstr>Pas wolnego terenu  lub  element oddzielenia przeciwpożarowego</vt:lpstr>
      <vt:lpstr>Prezentacja programu PowerPoint</vt:lpstr>
      <vt:lpstr>Pas wolnego terenu  lub  element oddzielenia przeciwpożarowego</vt:lpstr>
      <vt:lpstr>Pas wolnego terenu  v  element oddzielenia przeciwpożarowego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Przykład usytuowania, możliwe elementy do wystąpienia:</vt:lpstr>
      <vt:lpstr>Odległość od granicy działki niezabudowanej:</vt:lpstr>
      <vt:lpstr>Inne:</vt:lpstr>
      <vt:lpstr>Dziękuję za uwagę!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„Znowelizowane zasady opracowywania i zatwierdzania operatów przeciwpożarowych dot. odpadów dla hal produkcyjno – magazynowych  w świetle wymagań ochrony przeciwpożarowej wg. dotychczasowych doświadczeń”</dc:title>
  <dc:creator>Maciej Foryś</dc:creator>
  <cp:lastModifiedBy>M.Foryś (KM Białystok)</cp:lastModifiedBy>
  <cp:revision>66</cp:revision>
  <dcterms:created xsi:type="dcterms:W3CDTF">2022-01-18T17:03:05Z</dcterms:created>
  <dcterms:modified xsi:type="dcterms:W3CDTF">2025-11-26T13:40:08Z</dcterms:modified>
</cp:coreProperties>
</file>